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63"/>
  </p:notesMasterIdLst>
  <p:handoutMasterIdLst>
    <p:handoutMasterId r:id="rId64"/>
  </p:handoutMasterIdLst>
  <p:sldIdLst>
    <p:sldId id="1502" r:id="rId5"/>
    <p:sldId id="1554" r:id="rId6"/>
    <p:sldId id="1588" r:id="rId7"/>
    <p:sldId id="1530" r:id="rId8"/>
    <p:sldId id="1531" r:id="rId9"/>
    <p:sldId id="1526" r:id="rId10"/>
    <p:sldId id="1532" r:id="rId11"/>
    <p:sldId id="1548" r:id="rId12"/>
    <p:sldId id="1581" r:id="rId13"/>
    <p:sldId id="1539" r:id="rId14"/>
    <p:sldId id="1561" r:id="rId15"/>
    <p:sldId id="1582" r:id="rId16"/>
    <p:sldId id="258" r:id="rId17"/>
    <p:sldId id="270" r:id="rId18"/>
    <p:sldId id="268" r:id="rId19"/>
    <p:sldId id="257" r:id="rId20"/>
    <p:sldId id="260" r:id="rId21"/>
    <p:sldId id="262" r:id="rId22"/>
    <p:sldId id="261" r:id="rId23"/>
    <p:sldId id="1552" r:id="rId24"/>
    <p:sldId id="1583" r:id="rId25"/>
    <p:sldId id="263" r:id="rId26"/>
    <p:sldId id="269" r:id="rId27"/>
    <p:sldId id="273" r:id="rId28"/>
    <p:sldId id="274" r:id="rId29"/>
    <p:sldId id="1584" r:id="rId30"/>
    <p:sldId id="1585" r:id="rId31"/>
    <p:sldId id="1586" r:id="rId32"/>
    <p:sldId id="1587" r:id="rId33"/>
    <p:sldId id="1547" r:id="rId34"/>
    <p:sldId id="1534" r:id="rId35"/>
    <p:sldId id="1579" r:id="rId36"/>
    <p:sldId id="1507" r:id="rId37"/>
    <p:sldId id="1562" r:id="rId38"/>
    <p:sldId id="1523" r:id="rId39"/>
    <p:sldId id="1589" r:id="rId40"/>
    <p:sldId id="1563" r:id="rId41"/>
    <p:sldId id="1564" r:id="rId42"/>
    <p:sldId id="1565" r:id="rId43"/>
    <p:sldId id="1566" r:id="rId44"/>
    <p:sldId id="1567" r:id="rId45"/>
    <p:sldId id="1568" r:id="rId46"/>
    <p:sldId id="1569" r:id="rId47"/>
    <p:sldId id="1572" r:id="rId48"/>
    <p:sldId id="1574" r:id="rId49"/>
    <p:sldId id="1570" r:id="rId50"/>
    <p:sldId id="1575" r:id="rId51"/>
    <p:sldId id="1576" r:id="rId52"/>
    <p:sldId id="1577" r:id="rId53"/>
    <p:sldId id="1580" r:id="rId54"/>
    <p:sldId id="1590" r:id="rId55"/>
    <p:sldId id="1517" r:id="rId56"/>
    <p:sldId id="1524" r:id="rId57"/>
    <p:sldId id="1541" r:id="rId58"/>
    <p:sldId id="1544" r:id="rId59"/>
    <p:sldId id="1553" r:id="rId60"/>
    <p:sldId id="1516" r:id="rId61"/>
    <p:sldId id="1535" r:id="rId6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54"/>
            <p14:sldId id="1588"/>
            <p14:sldId id="1530"/>
            <p14:sldId id="1531"/>
            <p14:sldId id="1526"/>
            <p14:sldId id="1532"/>
            <p14:sldId id="1548"/>
            <p14:sldId id="1581"/>
            <p14:sldId id="1539"/>
            <p14:sldId id="1561"/>
            <p14:sldId id="1582"/>
            <p14:sldId id="258"/>
            <p14:sldId id="270"/>
            <p14:sldId id="268"/>
            <p14:sldId id="257"/>
            <p14:sldId id="260"/>
            <p14:sldId id="262"/>
            <p14:sldId id="261"/>
            <p14:sldId id="1552"/>
            <p14:sldId id="1583"/>
            <p14:sldId id="263"/>
            <p14:sldId id="269"/>
            <p14:sldId id="273"/>
            <p14:sldId id="274"/>
            <p14:sldId id="1584"/>
            <p14:sldId id="1585"/>
            <p14:sldId id="1586"/>
            <p14:sldId id="1587"/>
            <p14:sldId id="1547"/>
            <p14:sldId id="1534"/>
            <p14:sldId id="1579"/>
            <p14:sldId id="1507"/>
            <p14:sldId id="1562"/>
            <p14:sldId id="1523"/>
            <p14:sldId id="1589"/>
            <p14:sldId id="1563"/>
            <p14:sldId id="1564"/>
            <p14:sldId id="1565"/>
            <p14:sldId id="1566"/>
            <p14:sldId id="1567"/>
            <p14:sldId id="1568"/>
            <p14:sldId id="1569"/>
            <p14:sldId id="1572"/>
            <p14:sldId id="1574"/>
            <p14:sldId id="1570"/>
            <p14:sldId id="1575"/>
            <p14:sldId id="1576"/>
            <p14:sldId id="1577"/>
            <p14:sldId id="1580"/>
            <p14:sldId id="1590"/>
            <p14:sldId id="1517"/>
            <p14:sldId id="1524"/>
            <p14:sldId id="1541"/>
            <p14:sldId id="1544"/>
            <p14:sldId id="1553"/>
            <p14:sldId id="151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78895" autoAdjust="0"/>
  </p:normalViewPr>
  <p:slideViewPr>
    <p:cSldViewPr>
      <p:cViewPr varScale="1">
        <p:scale>
          <a:sx n="95" d="100"/>
          <a:sy n="95" d="100"/>
        </p:scale>
        <p:origin x="38" y="2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8/19/2018 3:50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8/19/2018 3:50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304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49378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2606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25975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1733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79370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8/19/2018 3:50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706073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8/19/2018 3:50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19813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8/19/2018 3:50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923507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8/19/2018 3:50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71590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8/19/2018 3:50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424563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8/19/2018 3:50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003626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924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559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757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660040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66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760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758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8/19/2018 3:50 PM</a:t>
            </a:fld>
            <a:endParaRPr lang="en-US" dirty="0"/>
          </a:p>
        </p:txBody>
      </p:sp>
      <p:sp>
        <p:nvSpPr>
          <p:cNvPr id="12" name="Header Placeholder 11"/>
          <p:cNvSpPr>
            <a:spLocks noGrp="1"/>
          </p:cNvSpPr>
          <p:nvPr>
            <p:ph type="hdr" sz="quarter" idx="15"/>
          </p:nvPr>
        </p:nvSpPr>
        <p:spPr/>
        <p:txBody>
          <a:bodyPr/>
          <a:lstStyle/>
          <a:p>
            <a:r>
              <a:rPr lang="en-US" dirty="0"/>
              <a:t>Machine Learning, Analytics, &amp; Data Science Conference</a:t>
            </a: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2714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8/19/2018 3:50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690528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777566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924344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792632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8/19/2018 3:50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19448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9080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Data is often easier to come by than expert labels</a:t>
            </a:r>
          </a:p>
          <a:p>
            <a:r>
              <a:rPr lang="en-US" dirty="0"/>
              <a:t>Use the preliminary model for triage of unlabeled data </a:t>
            </a:r>
          </a:p>
          <a:p>
            <a:pPr lvl="1"/>
            <a:r>
              <a:rPr lang="en-US" dirty="0"/>
              <a:t>What is the model good at? What needs work (e.g., more training data)?</a:t>
            </a:r>
          </a:p>
          <a:p>
            <a:pPr lvl="1"/>
            <a:r>
              <a:rPr lang="en-US" dirty="0"/>
              <a:t>How much of the unlabeled data can we eliminate as already identifiable?</a:t>
            </a:r>
          </a:p>
          <a:p>
            <a:r>
              <a:rPr lang="en-US" dirty="0"/>
              <a:t>Better model -&gt; better triage -&gt; better selection of cases to label -&gt; better model -&gt; ...</a:t>
            </a:r>
          </a:p>
          <a:p>
            <a:r>
              <a:rPr lang="en-US" dirty="0"/>
              <a:t>Companies like </a:t>
            </a:r>
            <a:r>
              <a:rPr lang="en-US" dirty="0" err="1"/>
              <a:t>CrowdFlower</a:t>
            </a:r>
            <a:r>
              <a:rPr lang="en-US" dirty="0"/>
              <a:t> and services like the Custom Vision Service use active learning.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8/19/2018 3:50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97716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7149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0650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F010-3551-4D57-B6B0-9C19600A1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81003-D6CB-4DBE-A134-F10952A41B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952C9-A3A5-4562-AC16-E8057C435697}"/>
              </a:ext>
            </a:extLst>
          </p:cNvPr>
          <p:cNvSpPr>
            <a:spLocks noGrp="1"/>
          </p:cNvSpPr>
          <p:nvPr>
            <p:ph type="dt" sz="half" idx="10"/>
          </p:nvPr>
        </p:nvSpPr>
        <p:spPr/>
        <p:txBody>
          <a:bodyPr/>
          <a:lstStyle/>
          <a:p>
            <a:fld id="{927B4137-E1ED-457A-B5D1-FCFDA85D8E2E}" type="datetimeFigureOut">
              <a:rPr lang="en-US" smtClean="0"/>
              <a:t>8/19/2018</a:t>
            </a:fld>
            <a:endParaRPr lang="en-US"/>
          </a:p>
        </p:txBody>
      </p:sp>
      <p:sp>
        <p:nvSpPr>
          <p:cNvPr id="5" name="Footer Placeholder 4">
            <a:extLst>
              <a:ext uri="{FF2B5EF4-FFF2-40B4-BE49-F238E27FC236}">
                <a16:creationId xmlns:a16="http://schemas.microsoft.com/office/drawing/2014/main" id="{3C318FAF-7810-4535-AA07-1B6E58AD6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75B4E-B1EA-40B5-BCCE-8AF384ABD9C1}"/>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774304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56B8-2055-4DAB-929F-81F982A8071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9A2318E6-E2CF-43DE-9D33-3698A7AECC25}"/>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2818A4E0-4DEB-4CC8-8494-D556A2A6DA49}"/>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63BD46D-AE84-483F-9625-9A0CD8C70019}"/>
              </a:ext>
            </a:extLst>
          </p:cNvPr>
          <p:cNvSpPr>
            <a:spLocks noGrp="1"/>
          </p:cNvSpPr>
          <p:nvPr>
            <p:ph type="dt" sz="half" idx="10"/>
          </p:nvPr>
        </p:nvSpPr>
        <p:spPr/>
        <p:txBody>
          <a:bodyPr/>
          <a:lstStyle/>
          <a:p>
            <a:fld id="{927B4137-E1ED-457A-B5D1-FCFDA85D8E2E}" type="datetimeFigureOut">
              <a:rPr lang="en-US" smtClean="0"/>
              <a:t>8/19/2018</a:t>
            </a:fld>
            <a:endParaRPr lang="en-US"/>
          </a:p>
        </p:txBody>
      </p:sp>
      <p:sp>
        <p:nvSpPr>
          <p:cNvPr id="6" name="Footer Placeholder 5">
            <a:extLst>
              <a:ext uri="{FF2B5EF4-FFF2-40B4-BE49-F238E27FC236}">
                <a16:creationId xmlns:a16="http://schemas.microsoft.com/office/drawing/2014/main" id="{8E43BF95-108A-4981-8072-A2ACCB008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296D3-33BD-4EAC-8078-B17A5156EE59}"/>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36244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 id="2147484497" r:id="rId20"/>
    <p:sldLayoutId id="214748449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ctive-learning-workshop/tree/azLM/text_featurization/lm_finetune"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active-learning-workshop"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hostname:8787/" TargetMode="External"/><Relationship Id="rId5" Type="http://schemas.openxmlformats.org/officeDocument/2006/relationships/hyperlink" Target="https://github.com/Azure/Strata2018" TargetMode="External"/><Relationship Id="rId4" Type="http://schemas.openxmlformats.org/officeDocument/2006/relationships/hyperlink" Target="https://hostname:800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zure/active-learning-workshop/tree/master/text_classification"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zure/active-learning-workshop/blob/master/text_classification/tuning/find-best-model.ipynb"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active-learning-workshop/blob/master/deployment/TextClassificationWithMMLSpark.ipynb"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github.com/Azure/active-learning-workshop/blob/master/README.m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tensorflow/models/blob/master/research/object_detection"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hyperlink" Target="https://github.com/olgaliak/active-learning-detect"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blog.revolutionanalytics.com/2017/09/wood-knots.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ndex.php?title=Active_learning_(machine_learning)&amp;action=edit&amp;section=2" TargetMode="External"/><Relationship Id="rId7" Type="http://schemas.openxmlformats.org/officeDocument/2006/relationships/hyperlink" Target="https://en.wikipedia.org/w/index.php?title=Active_learning_(machine_learning)"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hyperlink" Target="https://en.wikipedia.org/wiki/Active_learning_(machine_learning)#cite_note-Bouneffouf(2016)-8" TargetMode="External"/><Relationship Id="rId5" Type="http://schemas.openxmlformats.org/officeDocument/2006/relationships/hyperlink" Target="https://en.wikipedia.org/wiki/Active_learning_(machine_learning)#cite_note-Bouneffouf(2014)-7" TargetMode="External"/><Relationship Id="rId4" Type="http://schemas.openxmlformats.org/officeDocument/2006/relationships/hyperlink" Target="https://en.wikipedia.org/wiki/Active_learning_(machine_learning)#cite_note-settles-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arxiv.org/abs/1610.08914v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516062"/>
            <a:ext cx="11142942" cy="2438402"/>
          </a:xfrm>
        </p:spPr>
        <p:txBody>
          <a:bodyPr/>
          <a:lstStyle/>
          <a:p>
            <a:pPr fontAlgn="base"/>
            <a:r>
              <a:rPr lang="en-US" sz="4800" b="1" dirty="0"/>
              <a:t>Hands-on Tutorial:</a:t>
            </a:r>
            <a:br>
              <a:rPr lang="en-US" b="1" dirty="0"/>
            </a:br>
            <a:r>
              <a:rPr lang="en-US" b="1" dirty="0"/>
              <a:t>Active learning and transfer learning at scale with R and Python</a:t>
            </a:r>
            <a:br>
              <a:rPr lang="en-US" b="1" dirty="0"/>
            </a:br>
            <a:br>
              <a:rPr lang="en-US" sz="3500" dirty="0"/>
            </a:br>
            <a:br>
              <a:rPr lang="en-US" sz="3500" dirty="0"/>
            </a:br>
            <a:r>
              <a:rPr lang="en-US" sz="3000" i="1" dirty="0"/>
              <a:t> </a:t>
            </a:r>
          </a:p>
        </p:txBody>
      </p:sp>
      <p:sp>
        <p:nvSpPr>
          <p:cNvPr id="5" name="Text Placeholder 4"/>
          <p:cNvSpPr>
            <a:spLocks noGrp="1"/>
          </p:cNvSpPr>
          <p:nvPr>
            <p:ph type="body" sz="quarter" idx="12"/>
          </p:nvPr>
        </p:nvSpPr>
        <p:spPr>
          <a:xfrm>
            <a:off x="274701" y="3986936"/>
            <a:ext cx="7315137" cy="2482126"/>
          </a:xfrm>
        </p:spPr>
        <p:txBody>
          <a:bodyPr/>
          <a:lstStyle/>
          <a:p>
            <a:r>
              <a:rPr lang="en-US" sz="2400" i="1" dirty="0"/>
              <a:t>Mario Inchiosa</a:t>
            </a:r>
          </a:p>
          <a:p>
            <a:r>
              <a:rPr lang="en-US" sz="2400" i="1" dirty="0"/>
              <a:t>Ali-Kazim Zaidi</a:t>
            </a:r>
          </a:p>
          <a:p>
            <a:r>
              <a:rPr lang="de-DE" sz="2400" i="1" dirty="0"/>
              <a:t>John-Mark Agosta</a:t>
            </a:r>
            <a:endParaRPr lang="en-US" sz="2400" i="1" dirty="0"/>
          </a:p>
          <a:p>
            <a:r>
              <a:rPr lang="en-US" sz="2400" i="1" dirty="0"/>
              <a:t>Robert Horton</a:t>
            </a:r>
          </a:p>
          <a:p>
            <a:r>
              <a:rPr lang="en-US" sz="2400" i="1" dirty="0"/>
              <a:t>Tomas Singliar</a:t>
            </a:r>
          </a:p>
          <a:p>
            <a:r>
              <a:rPr lang="en-US" sz="2400" i="1" dirty="0"/>
              <a:t>Olga Liakhovich</a:t>
            </a:r>
          </a:p>
          <a:p>
            <a:r>
              <a:rPr lang="fi-FI" sz="2400" i="1" dirty="0"/>
              <a:t>Vanja Paunic</a:t>
            </a:r>
          </a:p>
          <a:p>
            <a:r>
              <a:rPr lang="en-US" sz="2400" i="1" dirty="0"/>
              <a:t>Hang Zhang</a:t>
            </a:r>
          </a:p>
          <a:p>
            <a:endParaRPr lang="en-US" sz="2400" i="1"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1181862"/>
          </a:xfrm>
        </p:spPr>
        <p:txBody>
          <a:bodyPr/>
          <a:lstStyle/>
          <a:p>
            <a:r>
              <a:rPr lang="en-US" dirty="0"/>
              <a:t>[Ali’s Featurization SLIDES]</a:t>
            </a:r>
          </a:p>
        </p:txBody>
      </p:sp>
    </p:spTree>
    <p:extLst>
      <p:ext uri="{BB962C8B-B14F-4D97-AF65-F5344CB8AC3E}">
        <p14:creationId xmlns:p14="http://schemas.microsoft.com/office/powerpoint/2010/main" val="1318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289858"/>
          </a:xfrm>
        </p:spPr>
        <p:txBody>
          <a:bodyPr/>
          <a:lstStyle/>
          <a:p>
            <a:r>
              <a:rPr lang="en-US" dirty="0"/>
              <a:t>[</a:t>
            </a:r>
            <a:r>
              <a:rPr lang="en-US" sz="4000" dirty="0"/>
              <a:t>Ali shows notebook about featurization</a:t>
            </a:r>
            <a:br>
              <a:rPr lang="en-US" sz="4000" dirty="0"/>
            </a:br>
            <a:r>
              <a:rPr lang="en-US" sz="4000" dirty="0">
                <a:hlinkClick r:id="rId3"/>
              </a:rPr>
              <a:t>https://github.com/Azure/active-learning-workshop/tree/azLM/text_featurization/lm_finetune</a:t>
            </a:r>
            <a:r>
              <a:rPr lang="en-US" sz="4000" dirty="0"/>
              <a:t> ]</a:t>
            </a:r>
          </a:p>
        </p:txBody>
      </p:sp>
      <p:sp>
        <p:nvSpPr>
          <p:cNvPr id="3" name="Rectangle 2">
            <a:extLst>
              <a:ext uri="{FF2B5EF4-FFF2-40B4-BE49-F238E27FC236}">
                <a16:creationId xmlns:a16="http://schemas.microsoft.com/office/drawing/2014/main" id="{68443732-BC74-44FE-BB7E-1D5CC5A0C9EF}"/>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1A</a:t>
            </a:r>
          </a:p>
        </p:txBody>
      </p:sp>
    </p:spTree>
    <p:extLst>
      <p:ext uri="{BB962C8B-B14F-4D97-AF65-F5344CB8AC3E}">
        <p14:creationId xmlns:p14="http://schemas.microsoft.com/office/powerpoint/2010/main" val="411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by Uncertainty Sampling</a:t>
            </a:r>
          </a:p>
        </p:txBody>
      </p:sp>
    </p:spTree>
    <p:extLst>
      <p:ext uri="{BB962C8B-B14F-4D97-AF65-F5344CB8AC3E}">
        <p14:creationId xmlns:p14="http://schemas.microsoft.com/office/powerpoint/2010/main" val="7909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DDDA-77C2-4A67-9AC8-7BDA8AFB9620}"/>
              </a:ext>
            </a:extLst>
          </p:cNvPr>
          <p:cNvSpPr>
            <a:spLocks noGrp="1"/>
          </p:cNvSpPr>
          <p:nvPr>
            <p:ph type="title"/>
          </p:nvPr>
        </p:nvSpPr>
        <p:spPr/>
        <p:txBody>
          <a:bodyPr/>
          <a:lstStyle/>
          <a:p>
            <a:r>
              <a:rPr lang="en-US" dirty="0">
                <a:latin typeface="Bodoni MT" panose="02070603080606020203" pitchFamily="18" charset="0"/>
              </a:rPr>
              <a:t>Algorithm Sketch</a:t>
            </a:r>
          </a:p>
        </p:txBody>
      </p:sp>
      <p:sp>
        <p:nvSpPr>
          <p:cNvPr id="3" name="Content Placeholder 2">
            <a:extLst>
              <a:ext uri="{FF2B5EF4-FFF2-40B4-BE49-F238E27FC236}">
                <a16:creationId xmlns:a16="http://schemas.microsoft.com/office/drawing/2014/main" id="{49C18747-7A3F-4C29-9221-C0FA402CB7D7}"/>
              </a:ext>
            </a:extLst>
          </p:cNvPr>
          <p:cNvSpPr>
            <a:spLocks noGrp="1"/>
          </p:cNvSpPr>
          <p:nvPr>
            <p:ph idx="1"/>
          </p:nvPr>
        </p:nvSpPr>
        <p:spPr/>
        <p:txBody>
          <a:bodyPr>
            <a:normAutofit fontScale="70000" lnSpcReduction="20000"/>
          </a:bodyPr>
          <a:lstStyle/>
          <a:p>
            <a:pPr marL="524586" indent="-524586">
              <a:buFont typeface="+mj-lt"/>
              <a:buAutoNum type="arabicPeriod"/>
            </a:pPr>
            <a:r>
              <a:rPr lang="en-US" dirty="0">
                <a:latin typeface="Arial Rounded MT Bold" panose="020F0704030504030204" pitchFamily="34" charset="0"/>
              </a:rPr>
              <a:t>Given an initial model, </a:t>
            </a:r>
            <a:r>
              <a:rPr lang="en-US" i="1" dirty="0">
                <a:latin typeface="Arial Rounded MT Bold" panose="020F0704030504030204" pitchFamily="34" charset="0"/>
              </a:rPr>
              <a:t>M </a:t>
            </a:r>
            <a:r>
              <a:rPr lang="en-US" dirty="0">
                <a:latin typeface="Arial Rounded MT Bold" panose="020F0704030504030204" pitchFamily="34" charset="0"/>
              </a:rPr>
              <a:t> and unlabeled set of samples </a:t>
            </a:r>
            <a:r>
              <a:rPr lang="en-US" i="1" dirty="0">
                <a:latin typeface="Arial Rounded MT Bold" panose="020F0704030504030204" pitchFamily="34" charset="0"/>
              </a:rPr>
              <a:t>U:</a:t>
            </a:r>
            <a:endParaRPr lang="en-US" dirty="0">
              <a:latin typeface="Arial Rounded MT Bold" panose="020F0704030504030204" pitchFamily="34" charset="0"/>
            </a:endParaRPr>
          </a:p>
          <a:p>
            <a:pPr marL="990884" lvl="1" indent="-524586">
              <a:buFont typeface="+mj-lt"/>
              <a:buAutoNum type="arabicPeriod"/>
            </a:pPr>
            <a:r>
              <a:rPr lang="en-US" dirty="0">
                <a:latin typeface="Arial Rounded MT Bold" panose="020F0704030504030204" pitchFamily="34" charset="0"/>
              </a:rPr>
              <a:t>Using the current model </a:t>
            </a:r>
            <a:r>
              <a:rPr lang="en-US" i="1" dirty="0">
                <a:latin typeface="Arial Rounded MT Bold" panose="020F0704030504030204" pitchFamily="34" charset="0"/>
              </a:rPr>
              <a:t>M</a:t>
            </a:r>
            <a:r>
              <a:rPr lang="en-US" dirty="0">
                <a:latin typeface="Arial Rounded MT Bold" panose="020F0704030504030204" pitchFamily="34" charset="0"/>
              </a:rPr>
              <a:t> make class </a:t>
            </a:r>
            <a:r>
              <a:rPr lang="en-US" i="1" dirty="0">
                <a:latin typeface="Arial Rounded MT Bold" panose="020F0704030504030204" pitchFamily="34" charset="0"/>
              </a:rPr>
              <a:t>c</a:t>
            </a:r>
            <a:r>
              <a:rPr lang="en-US" dirty="0">
                <a:latin typeface="Arial Rounded MT Bold" panose="020F0704030504030204" pitchFamily="34" charset="0"/>
              </a:rPr>
              <a:t> likelihood predictions, </a:t>
            </a:r>
            <a:r>
              <a:rPr lang="en-US" i="1" dirty="0">
                <a:latin typeface="Arial Rounded MT Bold" panose="020F0704030504030204" pitchFamily="34" charset="0"/>
              </a:rPr>
              <a:t>P(c | U) = M(U)</a:t>
            </a:r>
            <a:r>
              <a:rPr lang="en-US" dirty="0">
                <a:latin typeface="Arial Rounded MT Bold" panose="020F0704030504030204" pitchFamily="34" charset="0"/>
              </a:rPr>
              <a:t>. </a:t>
            </a:r>
          </a:p>
          <a:p>
            <a:pPr marL="990884" lvl="1" indent="-524586">
              <a:buFont typeface="+mj-lt"/>
              <a:buAutoNum type="arabicPeriod"/>
            </a:pPr>
            <a:r>
              <a:rPr lang="en-US" dirty="0">
                <a:latin typeface="Arial Rounded MT Bold" panose="020F0704030504030204" pitchFamily="34" charset="0"/>
              </a:rPr>
              <a:t>Select a set to label </a:t>
            </a:r>
            <a:r>
              <a:rPr lang="en-US" i="1" dirty="0">
                <a:latin typeface="Arial Rounded MT Bold" panose="020F0704030504030204" pitchFamily="34" charset="0"/>
              </a:rPr>
              <a:t>L </a:t>
            </a:r>
            <a:r>
              <a:rPr lang="en-US" dirty="0">
                <a:latin typeface="Arial Rounded MT Bold" panose="020F0704030504030204" pitchFamily="34" charset="0"/>
              </a:rPr>
              <a:t>(possibly one)</a:t>
            </a:r>
            <a:r>
              <a:rPr lang="en-US" i="1" dirty="0">
                <a:latin typeface="Arial Rounded MT Bold" panose="020F0704030504030204" pitchFamily="34" charset="0"/>
              </a:rPr>
              <a:t> </a:t>
            </a:r>
            <a:r>
              <a:rPr lang="en-US" dirty="0">
                <a:latin typeface="Arial Rounded MT Bold" panose="020F0704030504030204" pitchFamily="34" charset="0"/>
              </a:rPr>
              <a:t>from </a:t>
            </a:r>
            <a:r>
              <a:rPr lang="en-US" i="1" dirty="0">
                <a:latin typeface="Arial Rounded MT Bold" panose="020F0704030504030204" pitchFamily="34" charset="0"/>
              </a:rPr>
              <a:t>U, </a:t>
            </a:r>
            <a:r>
              <a:rPr lang="en-US" dirty="0">
                <a:latin typeface="Arial Rounded MT Bold" panose="020F0704030504030204" pitchFamily="34" charset="0"/>
              </a:rPr>
              <a:t>based on </a:t>
            </a:r>
            <a:r>
              <a:rPr lang="en-US" i="1" dirty="0">
                <a:latin typeface="Arial Rounded MT Bold" panose="020F0704030504030204" pitchFamily="34" charset="0"/>
              </a:rPr>
              <a:t>P(c | U).</a:t>
            </a:r>
          </a:p>
          <a:p>
            <a:pPr marL="990884" lvl="1" indent="-524586">
              <a:buFont typeface="+mj-lt"/>
              <a:buAutoNum type="arabicPeriod"/>
            </a:pPr>
            <a:r>
              <a:rPr lang="en-US" dirty="0">
                <a:latin typeface="Arial Rounded MT Bold" panose="020F0704030504030204" pitchFamily="34" charset="0"/>
              </a:rPr>
              <a:t>Update </a:t>
            </a:r>
            <a:r>
              <a:rPr lang="en-US" i="1" dirty="0">
                <a:latin typeface="Arial Rounded MT Bold" panose="020F0704030504030204" pitchFamily="34" charset="0"/>
              </a:rPr>
              <a:t>M </a:t>
            </a:r>
            <a:r>
              <a:rPr lang="en-US" dirty="0">
                <a:latin typeface="Arial Rounded MT Bold" panose="020F0704030504030204" pitchFamily="34" charset="0"/>
              </a:rPr>
              <a:t> with the training set </a:t>
            </a:r>
            <a:r>
              <a:rPr lang="en-US" i="1" dirty="0">
                <a:latin typeface="Arial Rounded MT Bold" panose="020F0704030504030204" pitchFamily="34" charset="0"/>
              </a:rPr>
              <a:t>T’ &lt;- T + L</a:t>
            </a:r>
          </a:p>
          <a:p>
            <a:pPr marL="524586" indent="-524586">
              <a:buFont typeface="+mj-lt"/>
              <a:buAutoNum type="arabicPeriod"/>
            </a:pPr>
            <a:r>
              <a:rPr lang="en-US" dirty="0">
                <a:latin typeface="Arial Rounded MT Bold" panose="020F0704030504030204" pitchFamily="34" charset="0"/>
              </a:rPr>
              <a:t>Repeat until model improvement / labeling cost &lt;  threshold</a:t>
            </a:r>
          </a:p>
          <a:p>
            <a:pPr marL="524586" indent="-524586">
              <a:buFont typeface="+mj-lt"/>
              <a:buAutoNum type="arabicPeriod"/>
            </a:pPr>
            <a:endParaRPr lang="en-US" dirty="0"/>
          </a:p>
          <a:p>
            <a:pPr marL="0" indent="0">
              <a:buNone/>
            </a:pPr>
            <a:r>
              <a:rPr lang="en-US" dirty="0"/>
              <a:t>Active Learning methods differ by the way they use </a:t>
            </a:r>
            <a:r>
              <a:rPr lang="en-US" i="1" dirty="0"/>
              <a:t>P(c | U) </a:t>
            </a:r>
            <a:r>
              <a:rPr lang="en-US" dirty="0"/>
              <a:t>to search over the set </a:t>
            </a:r>
            <a:r>
              <a:rPr lang="en-US" i="1" dirty="0"/>
              <a:t>U.</a:t>
            </a:r>
          </a:p>
        </p:txBody>
      </p:sp>
    </p:spTree>
    <p:extLst>
      <p:ext uri="{BB962C8B-B14F-4D97-AF65-F5344CB8AC3E}">
        <p14:creationId xmlns:p14="http://schemas.microsoft.com/office/powerpoint/2010/main" val="396511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8649A4-8CC0-4E71-91DB-B17F1C09D6E1}"/>
              </a:ext>
            </a:extLst>
          </p:cNvPr>
          <p:cNvSpPr>
            <a:spLocks noGrp="1"/>
          </p:cNvSpPr>
          <p:nvPr>
            <p:ph type="title"/>
          </p:nvPr>
        </p:nvSpPr>
        <p:spPr>
          <a:xfrm>
            <a:off x="528337" y="519811"/>
            <a:ext cx="2847587" cy="2534082"/>
          </a:xfrm>
          <a:solidFill>
            <a:schemeClr val="bg1">
              <a:lumMod val="85000"/>
            </a:schemeClr>
          </a:solidFill>
        </p:spPr>
        <p:txBody>
          <a:bodyPr>
            <a:normAutofit/>
          </a:bodyPr>
          <a:lstStyle/>
          <a:p>
            <a:r>
              <a:rPr lang="en-US" dirty="0">
                <a:latin typeface="Bodoni MT" panose="02070603080606020203" pitchFamily="18" charset="0"/>
              </a:rPr>
              <a:t>Learning curves show expected gains from Active Learning</a:t>
            </a:r>
          </a:p>
        </p:txBody>
      </p:sp>
      <p:pic>
        <p:nvPicPr>
          <p:cNvPr id="7" name="Content Placeholder 4">
            <a:extLst>
              <a:ext uri="{FF2B5EF4-FFF2-40B4-BE49-F238E27FC236}">
                <a16:creationId xmlns:a16="http://schemas.microsoft.com/office/drawing/2014/main" id="{60B2D3C7-FAD6-41DB-A245-B482156CE1B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3816783" y="169313"/>
            <a:ext cx="8237996" cy="6504796"/>
          </a:xfrm>
          <a:prstGeom prst="rect">
            <a:avLst/>
          </a:prstGeom>
        </p:spPr>
      </p:pic>
    </p:spTree>
    <p:extLst>
      <p:ext uri="{BB962C8B-B14F-4D97-AF65-F5344CB8AC3E}">
        <p14:creationId xmlns:p14="http://schemas.microsoft.com/office/powerpoint/2010/main" val="1807098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8355-76E3-4671-B01E-8A6A8F8FF6B7}"/>
              </a:ext>
            </a:extLst>
          </p:cNvPr>
          <p:cNvSpPr>
            <a:spLocks noGrp="1"/>
          </p:cNvSpPr>
          <p:nvPr>
            <p:ph type="title"/>
          </p:nvPr>
        </p:nvSpPr>
        <p:spPr>
          <a:xfrm>
            <a:off x="662729" y="328381"/>
            <a:ext cx="5229097" cy="1709980"/>
          </a:xfrm>
        </p:spPr>
        <p:txBody>
          <a:bodyPr>
            <a:normAutofit/>
          </a:bodyPr>
          <a:lstStyle/>
          <a:p>
            <a:r>
              <a:rPr lang="en-US" i="1" dirty="0">
                <a:latin typeface="Bodoni MT" panose="02070603080606020203" pitchFamily="18" charset="0"/>
              </a:rPr>
              <a:t>Uncertainty Sampling</a:t>
            </a:r>
            <a:endParaRPr lang="en-US" dirty="0">
              <a:latin typeface="Bodoni MT" panose="02070603080606020203" pitchFamily="18" charset="0"/>
            </a:endParaRPr>
          </a:p>
        </p:txBody>
      </p:sp>
      <p:sp>
        <p:nvSpPr>
          <p:cNvPr id="3" name="Content Placeholder 2">
            <a:extLst>
              <a:ext uri="{FF2B5EF4-FFF2-40B4-BE49-F238E27FC236}">
                <a16:creationId xmlns:a16="http://schemas.microsoft.com/office/drawing/2014/main" id="{F85728C3-8DB4-4E0A-B7E6-9852E3F75EF5}"/>
              </a:ext>
            </a:extLst>
          </p:cNvPr>
          <p:cNvSpPr>
            <a:spLocks noGrp="1"/>
          </p:cNvSpPr>
          <p:nvPr>
            <p:ph idx="1"/>
          </p:nvPr>
        </p:nvSpPr>
        <p:spPr>
          <a:xfrm>
            <a:off x="662731" y="2173530"/>
            <a:ext cx="4926127" cy="3860777"/>
          </a:xfrm>
        </p:spPr>
        <p:txBody>
          <a:bodyPr>
            <a:normAutofit fontScale="77500" lnSpcReduction="20000"/>
          </a:bodyPr>
          <a:lstStyle/>
          <a:p>
            <a:r>
              <a:rPr lang="en-US" dirty="0"/>
              <a:t>The intuition is that unlabeled samples that the model predicts with greater uncertainty are more likely to be informative.</a:t>
            </a:r>
          </a:p>
          <a:p>
            <a:r>
              <a:rPr lang="en-US" dirty="0"/>
              <a:t>This implies a strategy to select samples assigned the most uninformative probability by the current class </a:t>
            </a:r>
            <a:r>
              <a:rPr lang="en-US" i="1" dirty="0"/>
              <a:t>c</a:t>
            </a:r>
            <a:r>
              <a:rPr lang="en-US" dirty="0"/>
              <a:t>   likelihood </a:t>
            </a:r>
            <a:r>
              <a:rPr lang="en-US" i="1" dirty="0"/>
              <a:t>P(c | U). </a:t>
            </a:r>
            <a:endParaRPr lang="en-US" dirty="0"/>
          </a:p>
          <a:p>
            <a:endParaRPr lang="en-US" dirty="0"/>
          </a:p>
        </p:txBody>
      </p:sp>
      <p:pic>
        <p:nvPicPr>
          <p:cNvPr id="1026" name="Picture 2">
            <a:extLst>
              <a:ext uri="{FF2B5EF4-FFF2-40B4-BE49-F238E27FC236}">
                <a16:creationId xmlns:a16="http://schemas.microsoft.com/office/drawing/2014/main" id="{46F6CBE9-E037-4BE4-905B-12DE7810CE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82" r="5" b="5"/>
          <a:stretch/>
        </p:blipFill>
        <p:spPr bwMode="auto">
          <a:xfrm>
            <a:off x="6212743" y="652825"/>
            <a:ext cx="5570453" cy="56888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83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862A-F673-488D-99D7-7D326E48DA93}"/>
              </a:ext>
            </a:extLst>
          </p:cNvPr>
          <p:cNvSpPr>
            <a:spLocks noGrp="1"/>
          </p:cNvSpPr>
          <p:nvPr>
            <p:ph type="title"/>
          </p:nvPr>
        </p:nvSpPr>
        <p:spPr/>
        <p:txBody>
          <a:bodyPr/>
          <a:lstStyle/>
          <a:p>
            <a:r>
              <a:rPr lang="en-US" dirty="0">
                <a:latin typeface="Bodoni MT" panose="02070603080606020203" pitchFamily="18" charset="0"/>
              </a:rPr>
              <a:t>Three uncertainty-sampling sample selection methods</a:t>
            </a:r>
          </a:p>
        </p:txBody>
      </p:sp>
      <p:sp>
        <p:nvSpPr>
          <p:cNvPr id="3" name="Content Placeholder 2">
            <a:extLst>
              <a:ext uri="{FF2B5EF4-FFF2-40B4-BE49-F238E27FC236}">
                <a16:creationId xmlns:a16="http://schemas.microsoft.com/office/drawing/2014/main" id="{CAD26D00-9A7B-485B-9C0A-93D99DE6702C}"/>
              </a:ext>
            </a:extLst>
          </p:cNvPr>
          <p:cNvSpPr>
            <a:spLocks noGrp="1"/>
          </p:cNvSpPr>
          <p:nvPr>
            <p:ph idx="1"/>
          </p:nvPr>
        </p:nvSpPr>
        <p:spPr>
          <a:xfrm>
            <a:off x="280989" y="1236995"/>
            <a:ext cx="12123841" cy="4557881"/>
          </a:xfrm>
        </p:spPr>
        <p:txBody>
          <a:bodyPr/>
          <a:lstStyle/>
          <a:p>
            <a:pPr marL="0" indent="0">
              <a:lnSpc>
                <a:spcPct val="150000"/>
              </a:lnSpc>
              <a:buNone/>
            </a:pPr>
            <a:r>
              <a:rPr lang="en-US" dirty="0"/>
              <a:t>Methods differ by how </a:t>
            </a:r>
            <a:r>
              <a:rPr lang="en-US" i="1" dirty="0"/>
              <a:t>P(c | U) </a:t>
            </a:r>
            <a:r>
              <a:rPr lang="en-US" dirty="0"/>
              <a:t>is used to select from </a:t>
            </a:r>
            <a:r>
              <a:rPr lang="en-US" i="1" dirty="0"/>
              <a:t>U.</a:t>
            </a:r>
            <a:endParaRPr lang="en-US" dirty="0"/>
          </a:p>
          <a:p>
            <a:pPr lvl="1">
              <a:lnSpc>
                <a:spcPct val="150000"/>
              </a:lnSpc>
            </a:pPr>
            <a:r>
              <a:rPr lang="en-US" dirty="0"/>
              <a:t>Query Synthesis [</a:t>
            </a:r>
            <a:r>
              <a:rPr lang="en-US" dirty="0" err="1"/>
              <a:t>Anguin</a:t>
            </a:r>
            <a:r>
              <a:rPr lang="en-US" dirty="0"/>
              <a:t>, 1988]</a:t>
            </a:r>
          </a:p>
          <a:p>
            <a:pPr lvl="1">
              <a:lnSpc>
                <a:spcPct val="150000"/>
              </a:lnSpc>
            </a:pPr>
            <a:r>
              <a:rPr lang="en-US" dirty="0"/>
              <a:t>Selective Sampling [Atlas et al. 1989 ]</a:t>
            </a:r>
          </a:p>
          <a:p>
            <a:pPr lvl="1">
              <a:lnSpc>
                <a:spcPct val="150000"/>
              </a:lnSpc>
            </a:pPr>
            <a:r>
              <a:rPr lang="en-US" dirty="0"/>
              <a:t>Pool-based Active Learning [ Lewis &amp; Gale, SIGIR 1994 ] [Text classification - Lewis &amp; Gale ICML 1994 ]</a:t>
            </a:r>
          </a:p>
          <a:p>
            <a:pPr marL="0" indent="0">
              <a:buNone/>
            </a:pPr>
            <a:endParaRPr lang="en-US" dirty="0"/>
          </a:p>
        </p:txBody>
      </p:sp>
    </p:spTree>
    <p:extLst>
      <p:ext uri="{BB962C8B-B14F-4D97-AF65-F5344CB8AC3E}">
        <p14:creationId xmlns:p14="http://schemas.microsoft.com/office/powerpoint/2010/main" val="117402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7E67-DC3A-4377-A6DF-4EF34733AA38}"/>
              </a:ext>
            </a:extLst>
          </p:cNvPr>
          <p:cNvSpPr>
            <a:spLocks noGrp="1"/>
          </p:cNvSpPr>
          <p:nvPr>
            <p:ph type="title"/>
          </p:nvPr>
        </p:nvSpPr>
        <p:spPr/>
        <p:txBody>
          <a:bodyPr/>
          <a:lstStyle/>
          <a:p>
            <a:r>
              <a:rPr lang="en-US" i="1" dirty="0">
                <a:latin typeface="Bodoni MT" panose="02070603080606020203" pitchFamily="18" charset="0"/>
              </a:rPr>
              <a:t>Query Synthesis</a:t>
            </a:r>
          </a:p>
        </p:txBody>
      </p:sp>
      <p:sp>
        <p:nvSpPr>
          <p:cNvPr id="3" name="Content Placeholder 2">
            <a:extLst>
              <a:ext uri="{FF2B5EF4-FFF2-40B4-BE49-F238E27FC236}">
                <a16:creationId xmlns:a16="http://schemas.microsoft.com/office/drawing/2014/main" id="{534DCFA1-FEF0-4EB5-9ACA-1ED9023F2BB5}"/>
              </a:ext>
            </a:extLst>
          </p:cNvPr>
          <p:cNvSpPr>
            <a:spLocks noGrp="1"/>
          </p:cNvSpPr>
          <p:nvPr>
            <p:ph idx="1"/>
          </p:nvPr>
        </p:nvSpPr>
        <p:spPr>
          <a:xfrm>
            <a:off x="274640" y="1212851"/>
            <a:ext cx="11887198" cy="4893647"/>
          </a:xfrm>
        </p:spPr>
        <p:txBody>
          <a:bodyPr/>
          <a:lstStyle/>
          <a:p>
            <a:r>
              <a:rPr lang="en-US" dirty="0"/>
              <a:t>Generate a query of where to look in the feature space </a:t>
            </a:r>
            <a:r>
              <a:rPr lang="en-US" i="1" dirty="0"/>
              <a:t>x</a:t>
            </a:r>
            <a:r>
              <a:rPr lang="en-US" dirty="0"/>
              <a:t> to select items to label.  This applies with feature space representations where a “sample” could mean generating an </a:t>
            </a:r>
            <a:r>
              <a:rPr lang="en-US" i="1" dirty="0"/>
              <a:t>x</a:t>
            </a:r>
            <a:r>
              <a:rPr lang="en-US" dirty="0"/>
              <a:t> </a:t>
            </a:r>
            <a:r>
              <a:rPr lang="en-US" i="1" dirty="0"/>
              <a:t>ab initio</a:t>
            </a:r>
            <a:r>
              <a:rPr lang="en-US" dirty="0"/>
              <a:t> rather than selecting from an existing set </a:t>
            </a:r>
            <a:r>
              <a:rPr lang="en-US" i="1" dirty="0"/>
              <a:t>U. </a:t>
            </a:r>
          </a:p>
          <a:p>
            <a:r>
              <a:rPr lang="en-US" dirty="0"/>
              <a:t>For example </a:t>
            </a:r>
            <a:r>
              <a:rPr lang="en-US" i="1" dirty="0"/>
              <a:t>x </a:t>
            </a:r>
            <a:r>
              <a:rPr lang="en-US" dirty="0"/>
              <a:t>could be an chemical synthesis, or a synthetic image whose outcome is passed to the model learner.</a:t>
            </a:r>
          </a:p>
          <a:p>
            <a:r>
              <a:rPr lang="en-US" dirty="0"/>
              <a:t>There’s a rough analog to the generative step in current DNN adversarial networks. </a:t>
            </a:r>
          </a:p>
        </p:txBody>
      </p:sp>
    </p:spTree>
    <p:extLst>
      <p:ext uri="{BB962C8B-B14F-4D97-AF65-F5344CB8AC3E}">
        <p14:creationId xmlns:p14="http://schemas.microsoft.com/office/powerpoint/2010/main" val="922358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6432-EE33-4DA6-B299-E471C6352B47}"/>
              </a:ext>
            </a:extLst>
          </p:cNvPr>
          <p:cNvSpPr>
            <a:spLocks noGrp="1"/>
          </p:cNvSpPr>
          <p:nvPr>
            <p:ph type="title"/>
          </p:nvPr>
        </p:nvSpPr>
        <p:spPr/>
        <p:txBody>
          <a:bodyPr/>
          <a:lstStyle/>
          <a:p>
            <a:r>
              <a:rPr lang="en-US" i="1" dirty="0">
                <a:latin typeface="Bodoni MT" panose="02070603080606020203" pitchFamily="18" charset="0"/>
              </a:rPr>
              <a:t>Selective Sampling</a:t>
            </a:r>
          </a:p>
        </p:txBody>
      </p:sp>
      <p:sp>
        <p:nvSpPr>
          <p:cNvPr id="3" name="Content Placeholder 2">
            <a:extLst>
              <a:ext uri="{FF2B5EF4-FFF2-40B4-BE49-F238E27FC236}">
                <a16:creationId xmlns:a16="http://schemas.microsoft.com/office/drawing/2014/main" id="{4FB60EC9-E1CE-42E1-B0A8-AEA7DB6A4CB3}"/>
              </a:ext>
            </a:extLst>
          </p:cNvPr>
          <p:cNvSpPr>
            <a:spLocks noGrp="1"/>
          </p:cNvSpPr>
          <p:nvPr>
            <p:ph idx="1"/>
          </p:nvPr>
        </p:nvSpPr>
        <p:spPr>
          <a:xfrm>
            <a:off x="274640" y="1212851"/>
            <a:ext cx="11887198" cy="5613845"/>
          </a:xfrm>
        </p:spPr>
        <p:txBody>
          <a:bodyPr/>
          <a:lstStyle/>
          <a:p>
            <a:r>
              <a:rPr lang="en-US" dirty="0"/>
              <a:t>Choose a region in feature space to focus on that is predicted to have the greatest uncertainty or information gain. </a:t>
            </a:r>
          </a:p>
          <a:p>
            <a:r>
              <a:rPr lang="en-US" dirty="0"/>
              <a:t>This applies best when gaining new samples is passive or free, such as when selecting from streaming samples.</a:t>
            </a:r>
          </a:p>
          <a:p>
            <a:r>
              <a:rPr lang="en-US" dirty="0"/>
              <a:t>Samples are selected sequentially from the stream. </a:t>
            </a:r>
          </a:p>
          <a:p>
            <a:r>
              <a:rPr lang="en-US" dirty="0"/>
              <a:t>Unlike with </a:t>
            </a:r>
            <a:r>
              <a:rPr lang="en-US" i="1" dirty="0"/>
              <a:t>Query Synthesis,</a:t>
            </a:r>
            <a:r>
              <a:rPr lang="en-US" dirty="0"/>
              <a:t> samples are guaranteed to represent the actual distribution of the data, </a:t>
            </a:r>
            <a:r>
              <a:rPr lang="en-US" i="1" dirty="0"/>
              <a:t>P(U).</a:t>
            </a:r>
          </a:p>
          <a:p>
            <a:r>
              <a:rPr lang="en-US" dirty="0"/>
              <a:t>For example, generate image samples by aiming a camera at areas that need clarification. </a:t>
            </a:r>
          </a:p>
        </p:txBody>
      </p:sp>
    </p:spTree>
    <p:extLst>
      <p:ext uri="{BB962C8B-B14F-4D97-AF65-F5344CB8AC3E}">
        <p14:creationId xmlns:p14="http://schemas.microsoft.com/office/powerpoint/2010/main" val="274896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3FF5-2C28-4D15-893C-B47DCBDD21D0}"/>
              </a:ext>
            </a:extLst>
          </p:cNvPr>
          <p:cNvSpPr>
            <a:spLocks noGrp="1"/>
          </p:cNvSpPr>
          <p:nvPr>
            <p:ph type="title"/>
          </p:nvPr>
        </p:nvSpPr>
        <p:spPr/>
        <p:txBody>
          <a:bodyPr/>
          <a:lstStyle/>
          <a:p>
            <a:r>
              <a:rPr lang="en-US" i="1" dirty="0">
                <a:latin typeface="Bodoni MT" panose="02070603080606020203" pitchFamily="18" charset="0"/>
              </a:rPr>
              <a:t>Pool-based Sampling</a:t>
            </a:r>
          </a:p>
        </p:txBody>
      </p:sp>
      <p:sp>
        <p:nvSpPr>
          <p:cNvPr id="3" name="Content Placeholder 2">
            <a:extLst>
              <a:ext uri="{FF2B5EF4-FFF2-40B4-BE49-F238E27FC236}">
                <a16:creationId xmlns:a16="http://schemas.microsoft.com/office/drawing/2014/main" id="{EB05A0F1-BC81-4EB4-AF74-F0E22CE41FF5}"/>
              </a:ext>
            </a:extLst>
          </p:cNvPr>
          <p:cNvSpPr>
            <a:spLocks noGrp="1"/>
          </p:cNvSpPr>
          <p:nvPr>
            <p:ph idx="1"/>
          </p:nvPr>
        </p:nvSpPr>
        <p:spPr>
          <a:xfrm>
            <a:off x="274640" y="1212851"/>
            <a:ext cx="11887198" cy="5004447"/>
          </a:xfrm>
        </p:spPr>
        <p:txBody>
          <a:bodyPr/>
          <a:lstStyle/>
          <a:p>
            <a:r>
              <a:rPr lang="en-US" dirty="0"/>
              <a:t>Choose greedily among the existing set of unlabeled samples </a:t>
            </a:r>
            <a:r>
              <a:rPr lang="en-US" i="1" dirty="0"/>
              <a:t>U</a:t>
            </a:r>
            <a:r>
              <a:rPr lang="en-US" dirty="0"/>
              <a:t> by an uncertainty measure applied to each element in the set. </a:t>
            </a:r>
          </a:p>
          <a:p>
            <a:r>
              <a:rPr lang="en-US" dirty="0"/>
              <a:t>Batch sampling: one or more samples may be selected at each stage.</a:t>
            </a:r>
          </a:p>
          <a:p>
            <a:r>
              <a:rPr lang="en-US" dirty="0"/>
              <a:t>When labelling costs vary among samples they may also be considered along with information gain.</a:t>
            </a:r>
          </a:p>
          <a:p>
            <a:r>
              <a:rPr lang="en-US" dirty="0"/>
              <a:t>The examples in this tutorial will demonstrate Pool-based Sampling. </a:t>
            </a:r>
          </a:p>
        </p:txBody>
      </p:sp>
    </p:spTree>
    <p:extLst>
      <p:ext uri="{BB962C8B-B14F-4D97-AF65-F5344CB8AC3E}">
        <p14:creationId xmlns:p14="http://schemas.microsoft.com/office/powerpoint/2010/main" val="964160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E70-8A76-4F57-890F-203B54B6F1C5}"/>
              </a:ext>
            </a:extLst>
          </p:cNvPr>
          <p:cNvSpPr>
            <a:spLocks noGrp="1"/>
          </p:cNvSpPr>
          <p:nvPr>
            <p:ph type="title"/>
          </p:nvPr>
        </p:nvSpPr>
        <p:spPr/>
        <p:txBody>
          <a:bodyPr/>
          <a:lstStyle/>
          <a:p>
            <a:r>
              <a:rPr lang="en-US" b="1" dirty="0"/>
              <a:t>Setting up your Virtual Machine</a:t>
            </a:r>
            <a:endParaRPr lang="en-US" dirty="0"/>
          </a:p>
        </p:txBody>
      </p:sp>
      <p:sp>
        <p:nvSpPr>
          <p:cNvPr id="3" name="Text Placeholder 2">
            <a:extLst>
              <a:ext uri="{FF2B5EF4-FFF2-40B4-BE49-F238E27FC236}">
                <a16:creationId xmlns:a16="http://schemas.microsoft.com/office/drawing/2014/main" id="{119A2FC7-452D-4105-8832-CF8C367B26AD}"/>
              </a:ext>
            </a:extLst>
          </p:cNvPr>
          <p:cNvSpPr>
            <a:spLocks noGrp="1"/>
          </p:cNvSpPr>
          <p:nvPr>
            <p:ph type="body" sz="quarter" idx="10"/>
          </p:nvPr>
        </p:nvSpPr>
        <p:spPr>
          <a:xfrm>
            <a:off x="411552" y="1592262"/>
            <a:ext cx="11888787" cy="5181599"/>
          </a:xfrm>
        </p:spPr>
        <p:txBody>
          <a:bodyPr/>
          <a:lstStyle/>
          <a:p>
            <a:r>
              <a:rPr lang="en-US" sz="2800" dirty="0"/>
              <a:t>Instructions at </a:t>
            </a:r>
            <a:r>
              <a:rPr lang="en-US" sz="2800" dirty="0">
                <a:hlinkClick r:id="rId3"/>
              </a:rPr>
              <a:t>https://github.com/Azure/active-learning-workshop</a:t>
            </a:r>
            <a:r>
              <a:rPr lang="en-US" sz="2800" dirty="0"/>
              <a:t> </a:t>
            </a:r>
          </a:p>
          <a:p>
            <a:r>
              <a:rPr lang="en-US" sz="2400" dirty="0"/>
              <a:t>Open </a:t>
            </a:r>
            <a:r>
              <a:rPr lang="en-US" sz="2400" dirty="0">
                <a:hlinkClick r:id="rId4"/>
              </a:rPr>
              <a:t>https://hostname:8000</a:t>
            </a:r>
            <a:r>
              <a:rPr lang="en-US" sz="2400" dirty="0"/>
              <a:t> (use https, not http; replace "hostname" with the hostname on the slip of paper you received when arriving). </a:t>
            </a:r>
            <a:r>
              <a:rPr lang="en-US" sz="2400" b="1" dirty="0"/>
              <a:t>Disregard warnings about certificate errors.</a:t>
            </a:r>
          </a:p>
          <a:p>
            <a:r>
              <a:rPr lang="en-US" sz="2400" dirty="0"/>
              <a:t>Open a bash terminal window by clicking the </a:t>
            </a:r>
            <a:r>
              <a:rPr lang="en-US" sz="2400" b="1" dirty="0"/>
              <a:t>New</a:t>
            </a:r>
            <a:r>
              <a:rPr lang="en-US" sz="2400" dirty="0"/>
              <a:t> button and then clicking </a:t>
            </a:r>
            <a:r>
              <a:rPr lang="en-US" sz="2400" b="1" dirty="0"/>
              <a:t>Terminal</a:t>
            </a:r>
            <a:r>
              <a:rPr lang="en-US" sz="2400" dirty="0"/>
              <a:t>.</a:t>
            </a:r>
          </a:p>
          <a:p>
            <a:r>
              <a:rPr lang="en-US" sz="2400" dirty="0"/>
              <a:t>In the bash terminal, run these four commands:</a:t>
            </a:r>
          </a:p>
          <a:p>
            <a:pPr marL="457200" lvl="2" indent="0">
              <a:buNone/>
            </a:pPr>
            <a:r>
              <a:rPr lang="en-US" sz="1800" b="1" dirty="0"/>
              <a:t>cd ~/notebooks</a:t>
            </a:r>
          </a:p>
          <a:p>
            <a:pPr marL="457200" lvl="2" indent="0">
              <a:buNone/>
            </a:pPr>
            <a:r>
              <a:rPr lang="en-US" sz="1800" b="1" dirty="0"/>
              <a:t>git clone </a:t>
            </a:r>
            <a:r>
              <a:rPr lang="en-US" sz="1800" b="1" dirty="0">
                <a:hlinkClick r:id="rId5"/>
              </a:rPr>
              <a:t>https://github.com/Azure/</a:t>
            </a:r>
            <a:r>
              <a:rPr lang="en-US" sz="1800" b="1" dirty="0">
                <a:hlinkClick r:id="rId3"/>
              </a:rPr>
              <a:t> active-learning-workshop</a:t>
            </a:r>
            <a:r>
              <a:rPr lang="en-US" sz="1800" b="1" dirty="0"/>
              <a:t> </a:t>
            </a:r>
          </a:p>
          <a:p>
            <a:pPr marL="457200" lvl="2" indent="0">
              <a:buNone/>
            </a:pPr>
            <a:r>
              <a:rPr lang="en-US" sz="1800" b="1" dirty="0"/>
              <a:t>cd Strata2018</a:t>
            </a:r>
          </a:p>
          <a:p>
            <a:pPr marL="457200" lvl="2" indent="0">
              <a:buNone/>
            </a:pPr>
            <a:r>
              <a:rPr lang="en-US" sz="1800" b="1" dirty="0"/>
              <a:t>source startup.sh</a:t>
            </a:r>
          </a:p>
          <a:p>
            <a:r>
              <a:rPr lang="en-US" sz="2400" dirty="0"/>
              <a:t>You can now log in to </a:t>
            </a:r>
            <a:r>
              <a:rPr lang="en-US" sz="2400" dirty="0" err="1"/>
              <a:t>RStudio</a:t>
            </a:r>
            <a:r>
              <a:rPr lang="en-US" sz="2400" dirty="0"/>
              <a:t> Server at </a:t>
            </a:r>
            <a:r>
              <a:rPr lang="en-US" sz="2400" dirty="0">
                <a:hlinkClick r:id="rId6"/>
              </a:rPr>
              <a:t>http://hostname:8787</a:t>
            </a:r>
            <a:r>
              <a:rPr lang="en-US" sz="2400" dirty="0"/>
              <a:t> (unlike </a:t>
            </a:r>
            <a:r>
              <a:rPr lang="en-US" sz="2400" dirty="0" err="1"/>
              <a:t>JupyterHub</a:t>
            </a:r>
            <a:r>
              <a:rPr lang="en-US" sz="2400" dirty="0"/>
              <a:t>, be sure to use http, not https). </a:t>
            </a:r>
          </a:p>
        </p:txBody>
      </p:sp>
      <p:sp>
        <p:nvSpPr>
          <p:cNvPr id="4" name="Rectangle 1">
            <a:extLst>
              <a:ext uri="{FF2B5EF4-FFF2-40B4-BE49-F238E27FC236}">
                <a16:creationId xmlns:a16="http://schemas.microsoft.com/office/drawing/2014/main" id="{A3BF8D46-B8B2-45F9-8180-FAEC29F5CBCE}"/>
              </a:ext>
            </a:extLst>
          </p:cNvPr>
          <p:cNvSpPr>
            <a:spLocks noChangeArrowheads="1"/>
          </p:cNvSpPr>
          <p:nvPr/>
        </p:nvSpPr>
        <p:spPr bwMode="auto">
          <a:xfrm>
            <a:off x="0" y="0"/>
            <a:ext cx="12436475" cy="45720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5CC5"/>
                </a:solidFill>
                <a:effectLst/>
                <a:latin typeface="SFMono-Regular"/>
              </a:rPr>
              <a:t>cd</a:t>
            </a:r>
            <a:r>
              <a:rPr kumimoji="0" lang="en-US" altLang="en-US" sz="900" b="0" i="0" u="none" strike="noStrike" cap="none" normalizeH="0" baseline="0">
                <a:ln>
                  <a:noFill/>
                </a:ln>
                <a:solidFill>
                  <a:srgbClr val="24292E"/>
                </a:solidFill>
                <a:effectLst/>
                <a:latin typeface="SFMono-Regular"/>
              </a:rPr>
              <a:t> </a:t>
            </a:r>
            <a:r>
              <a:rPr kumimoji="0" lang="en-US" altLang="en-US" sz="900" b="0" i="0" u="none" strike="noStrike" cap="none" normalizeH="0" baseline="0">
                <a:ln>
                  <a:noFill/>
                </a:ln>
                <a:solidFill>
                  <a:srgbClr val="D73A49"/>
                </a:solidFill>
                <a:effectLst/>
                <a:latin typeface="SFMono-Regular"/>
              </a:rPr>
              <a:t>~</a:t>
            </a:r>
            <a:r>
              <a:rPr kumimoji="0" lang="en-US" altLang="en-US" sz="900" b="0" i="0" u="none" strike="noStrike" cap="none" normalizeH="0" baseline="0">
                <a:ln>
                  <a:noFill/>
                </a:ln>
                <a:solidFill>
                  <a:srgbClr val="24292E"/>
                </a:solidFill>
                <a:effectLst/>
                <a:latin typeface="SFMono-Regular"/>
              </a:rPr>
              <a:t>/notebooks git clone https://github.com/Azure/active-learning-workshop.git </a:t>
            </a:r>
            <a:r>
              <a:rPr kumimoji="0" lang="en-US" altLang="en-US" sz="900" b="0" i="0" u="none" strike="noStrike" cap="none" normalizeH="0" baseline="0">
                <a:ln>
                  <a:noFill/>
                </a:ln>
                <a:solidFill>
                  <a:srgbClr val="005CC5"/>
                </a:solidFill>
                <a:effectLst/>
                <a:latin typeface="SFMono-Regular"/>
              </a:rPr>
              <a:t>cd</a:t>
            </a:r>
            <a:r>
              <a:rPr kumimoji="0" lang="en-US" altLang="en-US" sz="900" b="0" i="0" u="none" strike="noStrike" cap="none" normalizeH="0" baseline="0">
                <a:ln>
                  <a:noFill/>
                </a:ln>
                <a:solidFill>
                  <a:srgbClr val="24292E"/>
                </a:solidFill>
                <a:effectLst/>
                <a:latin typeface="SFMono-Regular"/>
              </a:rPr>
              <a:t> active-learning-workshop </a:t>
            </a:r>
            <a:r>
              <a:rPr kumimoji="0" lang="en-US" altLang="en-US" sz="900" b="0" i="0" u="none" strike="noStrike" cap="none" normalizeH="0" baseline="0">
                <a:ln>
                  <a:noFill/>
                </a:ln>
                <a:solidFill>
                  <a:srgbClr val="005CC5"/>
                </a:solidFill>
                <a:effectLst/>
                <a:latin typeface="SFMono-Regular"/>
              </a:rPr>
              <a:t>source</a:t>
            </a:r>
            <a:r>
              <a:rPr kumimoji="0" lang="en-US" altLang="en-US" sz="900" b="0" i="0" u="none" strike="noStrike" cap="none" normalizeH="0" baseline="0">
                <a:ln>
                  <a:noFill/>
                </a:ln>
                <a:solidFill>
                  <a:srgbClr val="24292E"/>
                </a:solidFill>
                <a:effectLst/>
                <a:latin typeface="SFMono-Regular"/>
              </a:rPr>
              <a:t> startup.sh</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15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3065455"/>
          </a:xfrm>
        </p:spPr>
        <p:txBody>
          <a:bodyPr/>
          <a:lstStyle/>
          <a:p>
            <a:r>
              <a:rPr lang="en-US" dirty="0"/>
              <a:t>Active learning for text classification</a:t>
            </a:r>
            <a:br>
              <a:rPr lang="en-US" dirty="0"/>
            </a:br>
            <a:r>
              <a:rPr lang="en-US" sz="3200" dirty="0">
                <a:hlinkClick r:id="rId3"/>
              </a:rPr>
              <a:t>https://github.com/Azure/active-learning-workshop/tree/master/text_classification</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8925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How Uncertainty Sampling Fails</a:t>
            </a:r>
          </a:p>
        </p:txBody>
      </p:sp>
    </p:spTree>
    <p:extLst>
      <p:ext uri="{BB962C8B-B14F-4D97-AF65-F5344CB8AC3E}">
        <p14:creationId xmlns:p14="http://schemas.microsoft.com/office/powerpoint/2010/main" val="228598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A5BB-B40B-4AEB-8447-F050957D51AD}"/>
              </a:ext>
            </a:extLst>
          </p:cNvPr>
          <p:cNvSpPr>
            <a:spLocks noGrp="1"/>
          </p:cNvSpPr>
          <p:nvPr>
            <p:ph type="title"/>
          </p:nvPr>
        </p:nvSpPr>
        <p:spPr/>
        <p:txBody>
          <a:bodyPr/>
          <a:lstStyle/>
          <a:p>
            <a:r>
              <a:rPr lang="en-US" dirty="0">
                <a:latin typeface="Bodoni MT" panose="02070603080606020203" pitchFamily="18" charset="0"/>
              </a:rPr>
              <a:t>How Sampling Fails</a:t>
            </a:r>
          </a:p>
        </p:txBody>
      </p:sp>
      <p:sp>
        <p:nvSpPr>
          <p:cNvPr id="3" name="Content Placeholder 2">
            <a:extLst>
              <a:ext uri="{FF2B5EF4-FFF2-40B4-BE49-F238E27FC236}">
                <a16:creationId xmlns:a16="http://schemas.microsoft.com/office/drawing/2014/main" id="{39381580-150B-4208-9DD0-B2BDCE50CDCD}"/>
              </a:ext>
            </a:extLst>
          </p:cNvPr>
          <p:cNvSpPr>
            <a:spLocks noGrp="1"/>
          </p:cNvSpPr>
          <p:nvPr>
            <p:ph idx="1"/>
          </p:nvPr>
        </p:nvSpPr>
        <p:spPr/>
        <p:txBody>
          <a:bodyPr>
            <a:normAutofit fontScale="70000" lnSpcReduction="20000"/>
          </a:bodyPr>
          <a:lstStyle/>
          <a:p>
            <a:r>
              <a:rPr lang="en-US" i="1" dirty="0"/>
              <a:t>P(c | u) </a:t>
            </a:r>
            <a:r>
              <a:rPr lang="en-US" dirty="0"/>
              <a:t>often picks samples that are irrelevant, since there are areas of the sample space that are uncertain but do not help distinguish classes.</a:t>
            </a:r>
          </a:p>
          <a:p>
            <a:r>
              <a:rPr lang="en-US" dirty="0"/>
              <a:t>Example: outliers may be highly uncertain but uninformative. </a:t>
            </a:r>
          </a:p>
          <a:p>
            <a:r>
              <a:rPr lang="en-US" dirty="0"/>
              <a:t>Better to combine the class likelihood </a:t>
            </a:r>
            <a:r>
              <a:rPr lang="en-US" i="1" dirty="0"/>
              <a:t>P(c | u, x) </a:t>
            </a:r>
            <a:r>
              <a:rPr lang="en-US" dirty="0"/>
              <a:t>with the areas of feature space likely to distinguish known classes.</a:t>
            </a:r>
          </a:p>
          <a:p>
            <a:r>
              <a:rPr lang="en-US" dirty="0"/>
              <a:t>Learners that generate margins for the class separators can find unlabeled samples both uncertain and that discriminate strongly between classes. </a:t>
            </a:r>
          </a:p>
        </p:txBody>
      </p:sp>
    </p:spTree>
    <p:extLst>
      <p:ext uri="{BB962C8B-B14F-4D97-AF65-F5344CB8AC3E}">
        <p14:creationId xmlns:p14="http://schemas.microsoft.com/office/powerpoint/2010/main" val="369369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D6F5-819E-44DF-9BF9-EC16A663AF38}"/>
              </a:ext>
            </a:extLst>
          </p:cNvPr>
          <p:cNvSpPr>
            <a:spLocks noGrp="1"/>
          </p:cNvSpPr>
          <p:nvPr>
            <p:ph type="title"/>
          </p:nvPr>
        </p:nvSpPr>
        <p:spPr/>
        <p:txBody>
          <a:bodyPr/>
          <a:lstStyle/>
          <a:p>
            <a:r>
              <a:rPr lang="en-US" dirty="0">
                <a:latin typeface="Bodoni MT" panose="02070603080606020203" pitchFamily="18" charset="0"/>
              </a:rPr>
              <a:t>Working in the Version Space</a:t>
            </a:r>
          </a:p>
        </p:txBody>
      </p:sp>
      <p:sp>
        <p:nvSpPr>
          <p:cNvPr id="3" name="Content Placeholder 2">
            <a:extLst>
              <a:ext uri="{FF2B5EF4-FFF2-40B4-BE49-F238E27FC236}">
                <a16:creationId xmlns:a16="http://schemas.microsoft.com/office/drawing/2014/main" id="{3480B2C7-C39D-4F95-ADB7-DC85A45552CA}"/>
              </a:ext>
            </a:extLst>
          </p:cNvPr>
          <p:cNvSpPr>
            <a:spLocks noGrp="1"/>
          </p:cNvSpPr>
          <p:nvPr>
            <p:ph idx="1"/>
          </p:nvPr>
        </p:nvSpPr>
        <p:spPr>
          <a:xfrm>
            <a:off x="274640" y="1212851"/>
            <a:ext cx="11887198" cy="5004447"/>
          </a:xfrm>
        </p:spPr>
        <p:txBody>
          <a:bodyPr/>
          <a:lstStyle/>
          <a:p>
            <a:r>
              <a:rPr lang="en-US" dirty="0"/>
              <a:t>The space of all hypotheses is called the </a:t>
            </a:r>
            <a:r>
              <a:rPr lang="en-US" i="1" dirty="0"/>
              <a:t>version space</a:t>
            </a:r>
            <a:r>
              <a:rPr lang="en-US" dirty="0"/>
              <a:t>. Think all possible separators for a linear classifier.  </a:t>
            </a:r>
          </a:p>
          <a:p>
            <a:r>
              <a:rPr lang="en-US" dirty="0"/>
              <a:t>The version space is the dual to the feature space. Active Learning can be posed as maximizing the reduction in the version space by choice of samples. </a:t>
            </a:r>
          </a:p>
          <a:p>
            <a:r>
              <a:rPr lang="en-US" dirty="0"/>
              <a:t>For instance, a sample that eliminates half the version space would best reduce model uncertainty.</a:t>
            </a:r>
          </a:p>
          <a:p>
            <a:r>
              <a:rPr lang="en-US" dirty="0"/>
              <a:t>When model predictions are uncertain there are also Bayesian interpretations of the version space. </a:t>
            </a:r>
          </a:p>
        </p:txBody>
      </p:sp>
    </p:spTree>
    <p:extLst>
      <p:ext uri="{BB962C8B-B14F-4D97-AF65-F5344CB8AC3E}">
        <p14:creationId xmlns:p14="http://schemas.microsoft.com/office/powerpoint/2010/main" val="1142911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00A4FEF-8069-4301-BD1B-40C6102A88A6}"/>
              </a:ext>
            </a:extLst>
          </p:cNvPr>
          <p:cNvSpPr/>
          <p:nvPr/>
        </p:nvSpPr>
        <p:spPr>
          <a:xfrm>
            <a:off x="7693888" y="349053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Rounded Corners 23">
            <a:extLst>
              <a:ext uri="{FF2B5EF4-FFF2-40B4-BE49-F238E27FC236}">
                <a16:creationId xmlns:a16="http://schemas.microsoft.com/office/drawing/2014/main" id="{D5061FF4-CF23-4792-A1DD-E131DC936A36}"/>
              </a:ext>
            </a:extLst>
          </p:cNvPr>
          <p:cNvSpPr/>
          <p:nvPr/>
        </p:nvSpPr>
        <p:spPr>
          <a:xfrm>
            <a:off x="7676777" y="75678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EB1ECBEE-C154-4380-9526-2309F3EE3DD5}"/>
              </a:ext>
            </a:extLst>
          </p:cNvPr>
          <p:cNvSpPr/>
          <p:nvPr/>
        </p:nvSpPr>
        <p:spPr>
          <a:xfrm>
            <a:off x="8449297" y="2098780"/>
            <a:ext cx="420435" cy="4892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7621CA4E-E958-4D81-A325-1526AE0BEF55}"/>
              </a:ext>
            </a:extLst>
          </p:cNvPr>
          <p:cNvSpPr/>
          <p:nvPr/>
        </p:nvSpPr>
        <p:spPr>
          <a:xfrm>
            <a:off x="9129486" y="2098780"/>
            <a:ext cx="420435" cy="4892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BDABFD63-F789-4F35-B6FD-57D9D8DD7A46}"/>
              </a:ext>
            </a:extLst>
          </p:cNvPr>
          <p:cNvSpPr/>
          <p:nvPr/>
        </p:nvSpPr>
        <p:spPr>
          <a:xfrm>
            <a:off x="9836658" y="2098780"/>
            <a:ext cx="420435" cy="48923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7195BDD2-4AE5-45AC-BEE9-721781FB5E02}"/>
              </a:ext>
            </a:extLst>
          </p:cNvPr>
          <p:cNvSpPr/>
          <p:nvPr/>
        </p:nvSpPr>
        <p:spPr>
          <a:xfrm>
            <a:off x="10543830" y="2098780"/>
            <a:ext cx="420435" cy="48923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1" name="Group 20">
            <a:extLst>
              <a:ext uri="{FF2B5EF4-FFF2-40B4-BE49-F238E27FC236}">
                <a16:creationId xmlns:a16="http://schemas.microsoft.com/office/drawing/2014/main" id="{EF5E7873-0548-44E2-9171-81BA4B81141B}"/>
              </a:ext>
            </a:extLst>
          </p:cNvPr>
          <p:cNvGrpSpPr/>
          <p:nvPr/>
        </p:nvGrpSpPr>
        <p:grpSpPr>
          <a:xfrm>
            <a:off x="254746" y="756785"/>
            <a:ext cx="7440562" cy="6168942"/>
            <a:chOff x="218929" y="337279"/>
            <a:chExt cx="7295331" cy="6048531"/>
          </a:xfrm>
        </p:grpSpPr>
        <p:sp>
          <p:nvSpPr>
            <p:cNvPr id="4" name="Rectangle 3">
              <a:extLst>
                <a:ext uri="{FF2B5EF4-FFF2-40B4-BE49-F238E27FC236}">
                  <a16:creationId xmlns:a16="http://schemas.microsoft.com/office/drawing/2014/main" id="{BC81B9F4-B1E1-4959-8691-BAAA311D4C28}"/>
                </a:ext>
              </a:extLst>
            </p:cNvPr>
            <p:cNvSpPr/>
            <p:nvPr/>
          </p:nvSpPr>
          <p:spPr>
            <a:xfrm>
              <a:off x="269823" y="337279"/>
              <a:ext cx="7075357" cy="6048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48AAD511-CD8D-49FE-995F-CC443E483733}"/>
                </a:ext>
              </a:extLst>
            </p:cNvPr>
            <p:cNvSpPr/>
            <p:nvPr/>
          </p:nvSpPr>
          <p:spPr>
            <a:xfrm>
              <a:off x="1154244" y="2211050"/>
              <a:ext cx="1911245" cy="20986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Oval 5">
              <a:extLst>
                <a:ext uri="{FF2B5EF4-FFF2-40B4-BE49-F238E27FC236}">
                  <a16:creationId xmlns:a16="http://schemas.microsoft.com/office/drawing/2014/main" id="{1A370F28-42DC-40F5-A849-D6C85B88CD5E}"/>
                </a:ext>
              </a:extLst>
            </p:cNvPr>
            <p:cNvSpPr/>
            <p:nvPr/>
          </p:nvSpPr>
          <p:spPr>
            <a:xfrm>
              <a:off x="4174762" y="2211050"/>
              <a:ext cx="2098623" cy="209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reeform: Shape 7">
              <a:extLst>
                <a:ext uri="{FF2B5EF4-FFF2-40B4-BE49-F238E27FC236}">
                  <a16:creationId xmlns:a16="http://schemas.microsoft.com/office/drawing/2014/main" id="{FEF44968-4C3E-449D-8198-892B87BF4569}"/>
                </a:ext>
              </a:extLst>
            </p:cNvPr>
            <p:cNvSpPr/>
            <p:nvPr/>
          </p:nvSpPr>
          <p:spPr>
            <a:xfrm>
              <a:off x="740467" y="1874239"/>
              <a:ext cx="5999182" cy="3153599"/>
            </a:xfrm>
            <a:custGeom>
              <a:avLst/>
              <a:gdLst>
                <a:gd name="connsiteX0" fmla="*/ 1163284 w 6012541"/>
                <a:gd name="connsiteY0" fmla="*/ 3134634 h 3305659"/>
                <a:gd name="connsiteX1" fmla="*/ 421271 w 6012541"/>
                <a:gd name="connsiteY1" fmla="*/ 3037198 h 3305659"/>
                <a:gd name="connsiteX2" fmla="*/ 83992 w 6012541"/>
                <a:gd name="connsiteY2" fmla="*/ 256523 h 3305659"/>
                <a:gd name="connsiteX3" fmla="*/ 1995238 w 6012541"/>
                <a:gd name="connsiteY3" fmla="*/ 181572 h 3305659"/>
                <a:gd name="connsiteX4" fmla="*/ 4221277 w 6012541"/>
                <a:gd name="connsiteY4" fmla="*/ 766188 h 3305659"/>
                <a:gd name="connsiteX5" fmla="*/ 5862700 w 6012541"/>
                <a:gd name="connsiteY5" fmla="*/ 1770529 h 3305659"/>
                <a:gd name="connsiteX6" fmla="*/ 5600372 w 6012541"/>
                <a:gd name="connsiteY6" fmla="*/ 2797355 h 3305659"/>
                <a:gd name="connsiteX7" fmla="*/ 2887153 w 6012541"/>
                <a:gd name="connsiteY7" fmla="*/ 2827336 h 3305659"/>
                <a:gd name="connsiteX8" fmla="*/ 1605494 w 6012541"/>
                <a:gd name="connsiteY8" fmla="*/ 2490057 h 3305659"/>
                <a:gd name="connsiteX9" fmla="*/ 1163284 w 6012541"/>
                <a:gd name="connsiteY9" fmla="*/ 3134634 h 3305659"/>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9182" h="3297332">
                  <a:moveTo>
                    <a:pt x="1163284" y="3126307"/>
                  </a:moveTo>
                  <a:cubicBezTo>
                    <a:pt x="965913" y="3217497"/>
                    <a:pt x="601153" y="3508556"/>
                    <a:pt x="421271" y="3028871"/>
                  </a:cubicBezTo>
                  <a:cubicBezTo>
                    <a:pt x="241389" y="2549186"/>
                    <a:pt x="-178336" y="724134"/>
                    <a:pt x="83992" y="248196"/>
                  </a:cubicBezTo>
                  <a:cubicBezTo>
                    <a:pt x="346320" y="-227742"/>
                    <a:pt x="1274461" y="117036"/>
                    <a:pt x="1995238" y="173245"/>
                  </a:cubicBezTo>
                  <a:cubicBezTo>
                    <a:pt x="2716015" y="229455"/>
                    <a:pt x="3681631" y="406829"/>
                    <a:pt x="4408654" y="585453"/>
                  </a:cubicBezTo>
                  <a:cubicBezTo>
                    <a:pt x="5135677" y="764077"/>
                    <a:pt x="5664080" y="1394940"/>
                    <a:pt x="5862700" y="1762202"/>
                  </a:cubicBezTo>
                  <a:cubicBezTo>
                    <a:pt x="6061320" y="2129464"/>
                    <a:pt x="6096297" y="2612893"/>
                    <a:pt x="5600372" y="2789028"/>
                  </a:cubicBezTo>
                  <a:cubicBezTo>
                    <a:pt x="5104448" y="2965162"/>
                    <a:pt x="3552966" y="2870225"/>
                    <a:pt x="2887153" y="2819009"/>
                  </a:cubicBezTo>
                  <a:cubicBezTo>
                    <a:pt x="2221340" y="2767793"/>
                    <a:pt x="1892805" y="2434261"/>
                    <a:pt x="1605494" y="2481730"/>
                  </a:cubicBezTo>
                  <a:cubicBezTo>
                    <a:pt x="1318183" y="2529199"/>
                    <a:pt x="1360655" y="3035117"/>
                    <a:pt x="1163284" y="3126307"/>
                  </a:cubicBezTo>
                  <a:close/>
                </a:path>
              </a:pathLst>
            </a:custGeom>
            <a:solidFill>
              <a:srgbClr val="D0CECE">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Freeform: Shape 16">
              <a:extLst>
                <a:ext uri="{FF2B5EF4-FFF2-40B4-BE49-F238E27FC236}">
                  <a16:creationId xmlns:a16="http://schemas.microsoft.com/office/drawing/2014/main" id="{3650FE2B-2190-4ACA-AE81-22F03AC05ACE}"/>
                </a:ext>
              </a:extLst>
            </p:cNvPr>
            <p:cNvSpPr/>
            <p:nvPr/>
          </p:nvSpPr>
          <p:spPr>
            <a:xfrm>
              <a:off x="354553" y="765310"/>
              <a:ext cx="3046204" cy="5246645"/>
            </a:xfrm>
            <a:custGeom>
              <a:avLst/>
              <a:gdLst>
                <a:gd name="connsiteX0" fmla="*/ 484896 w 3046204"/>
                <a:gd name="connsiteY0" fmla="*/ 51654 h 5246645"/>
                <a:gd name="connsiteX1" fmla="*/ 2351172 w 3046204"/>
                <a:gd name="connsiteY1" fmla="*/ 74139 h 5246645"/>
                <a:gd name="connsiteX2" fmla="*/ 3025729 w 3046204"/>
                <a:gd name="connsiteY2" fmla="*/ 763687 h 5246645"/>
                <a:gd name="connsiteX3" fmla="*/ 2875827 w 3046204"/>
                <a:gd name="connsiteY3" fmla="*/ 2749883 h 5246645"/>
                <a:gd name="connsiteX4" fmla="*/ 2920798 w 3046204"/>
                <a:gd name="connsiteY4" fmla="*/ 3994067 h 5246645"/>
                <a:gd name="connsiteX5" fmla="*/ 1414286 w 3046204"/>
                <a:gd name="connsiteY5" fmla="*/ 5238251 h 5246645"/>
                <a:gd name="connsiteX6" fmla="*/ 80162 w 3046204"/>
                <a:gd name="connsiteY6" fmla="*/ 4428782 h 5246645"/>
                <a:gd name="connsiteX7" fmla="*/ 140122 w 3046204"/>
                <a:gd name="connsiteY7" fmla="*/ 2390120 h 5246645"/>
                <a:gd name="connsiteX8" fmla="*/ 50181 w 3046204"/>
                <a:gd name="connsiteY8" fmla="*/ 621280 h 5246645"/>
                <a:gd name="connsiteX9" fmla="*/ 634798 w 3046204"/>
                <a:gd name="connsiteY9" fmla="*/ 36664 h 5246645"/>
                <a:gd name="connsiteX10" fmla="*/ 634798 w 3046204"/>
                <a:gd name="connsiteY10" fmla="*/ 36664 h 5246645"/>
                <a:gd name="connsiteX11" fmla="*/ 657283 w 3046204"/>
                <a:gd name="connsiteY11" fmla="*/ 51654 h 52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6204" h="5246645">
                  <a:moveTo>
                    <a:pt x="484896" y="51654"/>
                  </a:moveTo>
                  <a:cubicBezTo>
                    <a:pt x="1206298" y="3560"/>
                    <a:pt x="1927700" y="-44533"/>
                    <a:pt x="2351172" y="74139"/>
                  </a:cubicBezTo>
                  <a:cubicBezTo>
                    <a:pt x="2774644" y="192811"/>
                    <a:pt x="2938287" y="317730"/>
                    <a:pt x="3025729" y="763687"/>
                  </a:cubicBezTo>
                  <a:cubicBezTo>
                    <a:pt x="3113172" y="1209644"/>
                    <a:pt x="2893315" y="2211486"/>
                    <a:pt x="2875827" y="2749883"/>
                  </a:cubicBezTo>
                  <a:cubicBezTo>
                    <a:pt x="2858339" y="3288280"/>
                    <a:pt x="3164388" y="3579339"/>
                    <a:pt x="2920798" y="3994067"/>
                  </a:cubicBezTo>
                  <a:cubicBezTo>
                    <a:pt x="2677208" y="4408795"/>
                    <a:pt x="1887725" y="5165799"/>
                    <a:pt x="1414286" y="5238251"/>
                  </a:cubicBezTo>
                  <a:cubicBezTo>
                    <a:pt x="940847" y="5310703"/>
                    <a:pt x="292523" y="4903471"/>
                    <a:pt x="80162" y="4428782"/>
                  </a:cubicBezTo>
                  <a:cubicBezTo>
                    <a:pt x="-132199" y="3954094"/>
                    <a:pt x="145119" y="3024704"/>
                    <a:pt x="140122" y="2390120"/>
                  </a:cubicBezTo>
                  <a:cubicBezTo>
                    <a:pt x="135125" y="1755536"/>
                    <a:pt x="-32265" y="1013523"/>
                    <a:pt x="50181" y="621280"/>
                  </a:cubicBezTo>
                  <a:cubicBezTo>
                    <a:pt x="132627" y="229037"/>
                    <a:pt x="634798" y="36664"/>
                    <a:pt x="634798" y="36664"/>
                  </a:cubicBezTo>
                  <a:lnTo>
                    <a:pt x="634798" y="36664"/>
                  </a:lnTo>
                  <a:lnTo>
                    <a:pt x="657283" y="51654"/>
                  </a:lnTo>
                </a:path>
              </a:pathLst>
            </a:custGeom>
            <a:solidFill>
              <a:srgbClr val="F4B183">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Freeform: Shape 17">
              <a:extLst>
                <a:ext uri="{FF2B5EF4-FFF2-40B4-BE49-F238E27FC236}">
                  <a16:creationId xmlns:a16="http://schemas.microsoft.com/office/drawing/2014/main" id="{49D01995-8DCC-4285-BE1E-660D9CA747B5}"/>
                </a:ext>
              </a:extLst>
            </p:cNvPr>
            <p:cNvSpPr/>
            <p:nvPr/>
          </p:nvSpPr>
          <p:spPr>
            <a:xfrm>
              <a:off x="3829226" y="928008"/>
              <a:ext cx="2904957" cy="5232464"/>
            </a:xfrm>
            <a:custGeom>
              <a:avLst/>
              <a:gdLst>
                <a:gd name="connsiteX0" fmla="*/ 1544748 w 2904957"/>
                <a:gd name="connsiteY0" fmla="*/ 1382 h 5232464"/>
                <a:gd name="connsiteX1" fmla="*/ 2489128 w 2904957"/>
                <a:gd name="connsiteY1" fmla="*/ 376136 h 5232464"/>
                <a:gd name="connsiteX2" fmla="*/ 2736466 w 2904957"/>
                <a:gd name="connsiteY2" fmla="*/ 1035703 h 5232464"/>
                <a:gd name="connsiteX3" fmla="*/ 2564079 w 2904957"/>
                <a:gd name="connsiteY3" fmla="*/ 1867658 h 5232464"/>
                <a:gd name="connsiteX4" fmla="*/ 2848892 w 2904957"/>
                <a:gd name="connsiteY4" fmla="*/ 3913815 h 5232464"/>
                <a:gd name="connsiteX5" fmla="*/ 1259935 w 2904957"/>
                <a:gd name="connsiteY5" fmla="*/ 5225454 h 5232464"/>
                <a:gd name="connsiteX6" fmla="*/ 188138 w 2904957"/>
                <a:gd name="connsiteY6" fmla="*/ 4371015 h 5232464"/>
                <a:gd name="connsiteX7" fmla="*/ 278079 w 2904957"/>
                <a:gd name="connsiteY7" fmla="*/ 3014405 h 5232464"/>
                <a:gd name="connsiteX8" fmla="*/ 761 w 2904957"/>
                <a:gd name="connsiteY8" fmla="*/ 1440438 h 5232464"/>
                <a:gd name="connsiteX9" fmla="*/ 255594 w 2904957"/>
                <a:gd name="connsiteY9" fmla="*/ 301185 h 5232464"/>
                <a:gd name="connsiteX10" fmla="*/ 1544748 w 2904957"/>
                <a:gd name="connsiteY10" fmla="*/ 1382 h 523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4957" h="5232464">
                  <a:moveTo>
                    <a:pt x="1544748" y="1382"/>
                  </a:moveTo>
                  <a:cubicBezTo>
                    <a:pt x="1917004" y="13874"/>
                    <a:pt x="2290508" y="203749"/>
                    <a:pt x="2489128" y="376136"/>
                  </a:cubicBezTo>
                  <a:cubicBezTo>
                    <a:pt x="2687748" y="548523"/>
                    <a:pt x="2723974" y="787116"/>
                    <a:pt x="2736466" y="1035703"/>
                  </a:cubicBezTo>
                  <a:cubicBezTo>
                    <a:pt x="2748958" y="1284290"/>
                    <a:pt x="2545341" y="1387973"/>
                    <a:pt x="2564079" y="1867658"/>
                  </a:cubicBezTo>
                  <a:cubicBezTo>
                    <a:pt x="2582817" y="2347343"/>
                    <a:pt x="3066249" y="3354182"/>
                    <a:pt x="2848892" y="3913815"/>
                  </a:cubicBezTo>
                  <a:cubicBezTo>
                    <a:pt x="2631535" y="4473448"/>
                    <a:pt x="1703394" y="5149254"/>
                    <a:pt x="1259935" y="5225454"/>
                  </a:cubicBezTo>
                  <a:cubicBezTo>
                    <a:pt x="816476" y="5301654"/>
                    <a:pt x="351781" y="4739523"/>
                    <a:pt x="188138" y="4371015"/>
                  </a:cubicBezTo>
                  <a:cubicBezTo>
                    <a:pt x="24495" y="4002507"/>
                    <a:pt x="309308" y="3502835"/>
                    <a:pt x="278079" y="3014405"/>
                  </a:cubicBezTo>
                  <a:cubicBezTo>
                    <a:pt x="246849" y="2525976"/>
                    <a:pt x="4508" y="1892641"/>
                    <a:pt x="761" y="1440438"/>
                  </a:cubicBezTo>
                  <a:cubicBezTo>
                    <a:pt x="-2986" y="988235"/>
                    <a:pt x="-2986" y="543526"/>
                    <a:pt x="255594" y="301185"/>
                  </a:cubicBezTo>
                  <a:cubicBezTo>
                    <a:pt x="514174" y="58844"/>
                    <a:pt x="1172492" y="-11110"/>
                    <a:pt x="1544748" y="1382"/>
                  </a:cubicBezTo>
                  <a:close/>
                </a:path>
              </a:pathLst>
            </a:custGeom>
            <a:solidFill>
              <a:srgbClr val="F4B183">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Freeform: Shape 14">
              <a:extLst>
                <a:ext uri="{FF2B5EF4-FFF2-40B4-BE49-F238E27FC236}">
                  <a16:creationId xmlns:a16="http://schemas.microsoft.com/office/drawing/2014/main" id="{E6597C5D-4518-4FAF-A6F0-FD7EF6EF6ADA}"/>
                </a:ext>
              </a:extLst>
            </p:cNvPr>
            <p:cNvSpPr/>
            <p:nvPr/>
          </p:nvSpPr>
          <p:spPr>
            <a:xfrm>
              <a:off x="908155" y="2047067"/>
              <a:ext cx="2258709" cy="1861619"/>
            </a:xfrm>
            <a:custGeom>
              <a:avLst/>
              <a:gdLst>
                <a:gd name="connsiteX0" fmla="*/ 448455 w 2082478"/>
                <a:gd name="connsiteY0" fmla="*/ 41364 h 2564255"/>
                <a:gd name="connsiteX1" fmla="*/ 1430311 w 2082478"/>
                <a:gd name="connsiteY1" fmla="*/ 33868 h 2564255"/>
                <a:gd name="connsiteX2" fmla="*/ 2044907 w 2082478"/>
                <a:gd name="connsiteY2" fmla="*/ 491068 h 2564255"/>
                <a:gd name="connsiteX3" fmla="*/ 1992442 w 2082478"/>
                <a:gd name="connsiteY3" fmla="*/ 1562865 h 2564255"/>
                <a:gd name="connsiteX4" fmla="*/ 1805065 w 2082478"/>
                <a:gd name="connsiteY4" fmla="*/ 2492255 h 2564255"/>
                <a:gd name="connsiteX5" fmla="*/ 980606 w 2082478"/>
                <a:gd name="connsiteY5" fmla="*/ 2492255 h 2564255"/>
                <a:gd name="connsiteX6" fmla="*/ 238593 w 2082478"/>
                <a:gd name="connsiteY6" fmla="*/ 2409809 h 2564255"/>
                <a:gd name="connsiteX7" fmla="*/ 28730 w 2082478"/>
                <a:gd name="connsiteY7" fmla="*/ 1735252 h 2564255"/>
                <a:gd name="connsiteX8" fmla="*/ 201117 w 2082478"/>
                <a:gd name="connsiteY8" fmla="*/ 685941 h 2564255"/>
                <a:gd name="connsiteX9" fmla="*/ 6245 w 2082478"/>
                <a:gd name="connsiteY9" fmla="*/ 101324 h 2564255"/>
                <a:gd name="connsiteX10" fmla="*/ 448455 w 2082478"/>
                <a:gd name="connsiteY10" fmla="*/ 41364 h 2564255"/>
                <a:gd name="connsiteX0" fmla="*/ 448455 w 2082478"/>
                <a:gd name="connsiteY0" fmla="*/ 41364 h 2533130"/>
                <a:gd name="connsiteX1" fmla="*/ 1430311 w 2082478"/>
                <a:gd name="connsiteY1" fmla="*/ 33868 h 2533130"/>
                <a:gd name="connsiteX2" fmla="*/ 2044907 w 2082478"/>
                <a:gd name="connsiteY2" fmla="*/ 491068 h 2533130"/>
                <a:gd name="connsiteX3" fmla="*/ 1992442 w 2082478"/>
                <a:gd name="connsiteY3" fmla="*/ 1562865 h 2533130"/>
                <a:gd name="connsiteX4" fmla="*/ 1805065 w 2082478"/>
                <a:gd name="connsiteY4" fmla="*/ 2492255 h 2533130"/>
                <a:gd name="connsiteX5" fmla="*/ 958121 w 2082478"/>
                <a:gd name="connsiteY5" fmla="*/ 2372334 h 2533130"/>
                <a:gd name="connsiteX6" fmla="*/ 238593 w 2082478"/>
                <a:gd name="connsiteY6" fmla="*/ 2409809 h 2533130"/>
                <a:gd name="connsiteX7" fmla="*/ 28730 w 2082478"/>
                <a:gd name="connsiteY7" fmla="*/ 1735252 h 2533130"/>
                <a:gd name="connsiteX8" fmla="*/ 201117 w 2082478"/>
                <a:gd name="connsiteY8" fmla="*/ 685941 h 2533130"/>
                <a:gd name="connsiteX9" fmla="*/ 6245 w 2082478"/>
                <a:gd name="connsiteY9" fmla="*/ 101324 h 2533130"/>
                <a:gd name="connsiteX10" fmla="*/ 448455 w 2082478"/>
                <a:gd name="connsiteY10" fmla="*/ 41364 h 2533130"/>
                <a:gd name="connsiteX0" fmla="*/ 448455 w 2082478"/>
                <a:gd name="connsiteY0" fmla="*/ 41364 h 2531749"/>
                <a:gd name="connsiteX1" fmla="*/ 1430311 w 2082478"/>
                <a:gd name="connsiteY1" fmla="*/ 33868 h 2531749"/>
                <a:gd name="connsiteX2" fmla="*/ 2044907 w 2082478"/>
                <a:gd name="connsiteY2" fmla="*/ 491068 h 2531749"/>
                <a:gd name="connsiteX3" fmla="*/ 1992442 w 2082478"/>
                <a:gd name="connsiteY3" fmla="*/ 1562865 h 2531749"/>
                <a:gd name="connsiteX4" fmla="*/ 1805065 w 2082478"/>
                <a:gd name="connsiteY4" fmla="*/ 2492255 h 2531749"/>
                <a:gd name="connsiteX5" fmla="*/ 950626 w 2082478"/>
                <a:gd name="connsiteY5" fmla="*/ 2364839 h 2531749"/>
                <a:gd name="connsiteX6" fmla="*/ 238593 w 2082478"/>
                <a:gd name="connsiteY6" fmla="*/ 2409809 h 2531749"/>
                <a:gd name="connsiteX7" fmla="*/ 28730 w 2082478"/>
                <a:gd name="connsiteY7" fmla="*/ 1735252 h 2531749"/>
                <a:gd name="connsiteX8" fmla="*/ 201117 w 2082478"/>
                <a:gd name="connsiteY8" fmla="*/ 685941 h 2531749"/>
                <a:gd name="connsiteX9" fmla="*/ 6245 w 2082478"/>
                <a:gd name="connsiteY9" fmla="*/ 101324 h 2531749"/>
                <a:gd name="connsiteX10" fmla="*/ 448455 w 2082478"/>
                <a:gd name="connsiteY10" fmla="*/ 41364 h 2531749"/>
                <a:gd name="connsiteX0" fmla="*/ 448455 w 2273677"/>
                <a:gd name="connsiteY0" fmla="*/ 45250 h 2535635"/>
                <a:gd name="connsiteX1" fmla="*/ 1430311 w 2273677"/>
                <a:gd name="connsiteY1" fmla="*/ 37754 h 2535635"/>
                <a:gd name="connsiteX2" fmla="*/ 2254770 w 2273677"/>
                <a:gd name="connsiteY2" fmla="*/ 547420 h 2535635"/>
                <a:gd name="connsiteX3" fmla="*/ 1992442 w 2273677"/>
                <a:gd name="connsiteY3" fmla="*/ 1566751 h 2535635"/>
                <a:gd name="connsiteX4" fmla="*/ 1805065 w 2273677"/>
                <a:gd name="connsiteY4" fmla="*/ 2496141 h 2535635"/>
                <a:gd name="connsiteX5" fmla="*/ 950626 w 2273677"/>
                <a:gd name="connsiteY5" fmla="*/ 2368725 h 2535635"/>
                <a:gd name="connsiteX6" fmla="*/ 238593 w 2273677"/>
                <a:gd name="connsiteY6" fmla="*/ 2413695 h 2535635"/>
                <a:gd name="connsiteX7" fmla="*/ 28730 w 2273677"/>
                <a:gd name="connsiteY7" fmla="*/ 1739138 h 2535635"/>
                <a:gd name="connsiteX8" fmla="*/ 201117 w 2273677"/>
                <a:gd name="connsiteY8" fmla="*/ 689827 h 2535635"/>
                <a:gd name="connsiteX9" fmla="*/ 6245 w 2273677"/>
                <a:gd name="connsiteY9" fmla="*/ 105210 h 2535635"/>
                <a:gd name="connsiteX10" fmla="*/ 448455 w 2273677"/>
                <a:gd name="connsiteY10" fmla="*/ 45250 h 2535635"/>
                <a:gd name="connsiteX0" fmla="*/ 448455 w 2258709"/>
                <a:gd name="connsiteY0" fmla="*/ 14080 h 2504465"/>
                <a:gd name="connsiteX1" fmla="*/ 1775084 w 2258709"/>
                <a:gd name="connsiteY1" fmla="*/ 51555 h 2504465"/>
                <a:gd name="connsiteX2" fmla="*/ 2254770 w 2258709"/>
                <a:gd name="connsiteY2" fmla="*/ 516250 h 2504465"/>
                <a:gd name="connsiteX3" fmla="*/ 1992442 w 2258709"/>
                <a:gd name="connsiteY3" fmla="*/ 1535581 h 2504465"/>
                <a:gd name="connsiteX4" fmla="*/ 1805065 w 2258709"/>
                <a:gd name="connsiteY4" fmla="*/ 2464971 h 2504465"/>
                <a:gd name="connsiteX5" fmla="*/ 950626 w 2258709"/>
                <a:gd name="connsiteY5" fmla="*/ 2337555 h 2504465"/>
                <a:gd name="connsiteX6" fmla="*/ 238593 w 2258709"/>
                <a:gd name="connsiteY6" fmla="*/ 2382525 h 2504465"/>
                <a:gd name="connsiteX7" fmla="*/ 28730 w 2258709"/>
                <a:gd name="connsiteY7" fmla="*/ 1707968 h 2504465"/>
                <a:gd name="connsiteX8" fmla="*/ 201117 w 2258709"/>
                <a:gd name="connsiteY8" fmla="*/ 658657 h 2504465"/>
                <a:gd name="connsiteX9" fmla="*/ 6245 w 2258709"/>
                <a:gd name="connsiteY9" fmla="*/ 74040 h 2504465"/>
                <a:gd name="connsiteX10" fmla="*/ 448455 w 2258709"/>
                <a:gd name="connsiteY10" fmla="*/ 14080 h 250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09" h="2504465">
                  <a:moveTo>
                    <a:pt x="448455" y="14080"/>
                  </a:moveTo>
                  <a:cubicBezTo>
                    <a:pt x="743261" y="10333"/>
                    <a:pt x="1474032" y="-32140"/>
                    <a:pt x="1775084" y="51555"/>
                  </a:cubicBezTo>
                  <a:cubicBezTo>
                    <a:pt x="2076136" y="135250"/>
                    <a:pt x="2218544" y="268912"/>
                    <a:pt x="2254770" y="516250"/>
                  </a:cubicBezTo>
                  <a:cubicBezTo>
                    <a:pt x="2290996" y="763588"/>
                    <a:pt x="2067393" y="1210794"/>
                    <a:pt x="1992442" y="1535581"/>
                  </a:cubicBezTo>
                  <a:cubicBezTo>
                    <a:pt x="1917491" y="1860368"/>
                    <a:pt x="1978701" y="2331309"/>
                    <a:pt x="1805065" y="2464971"/>
                  </a:cubicBezTo>
                  <a:cubicBezTo>
                    <a:pt x="1631429" y="2598633"/>
                    <a:pt x="1211705" y="2351296"/>
                    <a:pt x="950626" y="2337555"/>
                  </a:cubicBezTo>
                  <a:cubicBezTo>
                    <a:pt x="689547" y="2323814"/>
                    <a:pt x="392242" y="2487456"/>
                    <a:pt x="238593" y="2382525"/>
                  </a:cubicBezTo>
                  <a:cubicBezTo>
                    <a:pt x="84944" y="2277594"/>
                    <a:pt x="34976" y="1995279"/>
                    <a:pt x="28730" y="1707968"/>
                  </a:cubicBezTo>
                  <a:cubicBezTo>
                    <a:pt x="22484" y="1420657"/>
                    <a:pt x="204864" y="930978"/>
                    <a:pt x="201117" y="658657"/>
                  </a:cubicBezTo>
                  <a:cubicBezTo>
                    <a:pt x="197369" y="386336"/>
                    <a:pt x="-41224" y="186466"/>
                    <a:pt x="6245" y="74040"/>
                  </a:cubicBezTo>
                  <a:cubicBezTo>
                    <a:pt x="53714" y="-38386"/>
                    <a:pt x="153649" y="17827"/>
                    <a:pt x="448455" y="14080"/>
                  </a:cubicBezTo>
                  <a:close/>
                </a:path>
              </a:pathLst>
            </a:custGeom>
            <a:solidFill>
              <a:srgbClr val="8FAADC">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6" name="Freeform: Shape 15">
              <a:extLst>
                <a:ext uri="{FF2B5EF4-FFF2-40B4-BE49-F238E27FC236}">
                  <a16:creationId xmlns:a16="http://schemas.microsoft.com/office/drawing/2014/main" id="{8D6CEE0C-8090-4111-9310-E3997B1B697D}"/>
                </a:ext>
              </a:extLst>
            </p:cNvPr>
            <p:cNvSpPr/>
            <p:nvPr/>
          </p:nvSpPr>
          <p:spPr>
            <a:xfrm>
              <a:off x="4023851" y="2494928"/>
              <a:ext cx="2072149" cy="2098623"/>
            </a:xfrm>
            <a:custGeom>
              <a:avLst/>
              <a:gdLst>
                <a:gd name="connsiteX0" fmla="*/ 605549 w 2038855"/>
                <a:gd name="connsiteY0" fmla="*/ 78350 h 2470056"/>
                <a:gd name="connsiteX1" fmla="*/ 1347562 w 2038855"/>
                <a:gd name="connsiteY1" fmla="*/ 25885 h 2470056"/>
                <a:gd name="connsiteX2" fmla="*/ 1842238 w 2038855"/>
                <a:gd name="connsiteY2" fmla="*/ 378154 h 2470056"/>
                <a:gd name="connsiteX3" fmla="*/ 1999634 w 2038855"/>
                <a:gd name="connsiteY3" fmla="*/ 805373 h 2470056"/>
                <a:gd name="connsiteX4" fmla="*/ 1152690 w 2038855"/>
                <a:gd name="connsiteY4" fmla="*/ 2349360 h 2470056"/>
                <a:gd name="connsiteX5" fmla="*/ 635530 w 2038855"/>
                <a:gd name="connsiteY5" fmla="*/ 2266914 h 2470056"/>
                <a:gd name="connsiteX6" fmla="*/ 238290 w 2038855"/>
                <a:gd name="connsiteY6" fmla="*/ 1449950 h 2470056"/>
                <a:gd name="connsiteX7" fmla="*/ 13438 w 2038855"/>
                <a:gd name="connsiteY7" fmla="*/ 490580 h 2470056"/>
                <a:gd name="connsiteX8" fmla="*/ 605549 w 2038855"/>
                <a:gd name="connsiteY8" fmla="*/ 78350 h 2470056"/>
                <a:gd name="connsiteX0" fmla="*/ 605549 w 2072149"/>
                <a:gd name="connsiteY0" fmla="*/ 78350 h 2426480"/>
                <a:gd name="connsiteX1" fmla="*/ 1347562 w 2072149"/>
                <a:gd name="connsiteY1" fmla="*/ 25885 h 2426480"/>
                <a:gd name="connsiteX2" fmla="*/ 1842238 w 2072149"/>
                <a:gd name="connsiteY2" fmla="*/ 378154 h 2426480"/>
                <a:gd name="connsiteX3" fmla="*/ 2037110 w 2072149"/>
                <a:gd name="connsiteY3" fmla="*/ 1397484 h 2426480"/>
                <a:gd name="connsiteX4" fmla="*/ 1152690 w 2072149"/>
                <a:gd name="connsiteY4" fmla="*/ 2349360 h 2426480"/>
                <a:gd name="connsiteX5" fmla="*/ 635530 w 2072149"/>
                <a:gd name="connsiteY5" fmla="*/ 2266914 h 2426480"/>
                <a:gd name="connsiteX6" fmla="*/ 238290 w 2072149"/>
                <a:gd name="connsiteY6" fmla="*/ 1449950 h 2426480"/>
                <a:gd name="connsiteX7" fmla="*/ 13438 w 2072149"/>
                <a:gd name="connsiteY7" fmla="*/ 490580 h 2426480"/>
                <a:gd name="connsiteX8" fmla="*/ 605549 w 2072149"/>
                <a:gd name="connsiteY8" fmla="*/ 78350 h 242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149" h="2426480">
                  <a:moveTo>
                    <a:pt x="605549" y="78350"/>
                  </a:moveTo>
                  <a:cubicBezTo>
                    <a:pt x="827903" y="901"/>
                    <a:pt x="1141447" y="-24082"/>
                    <a:pt x="1347562" y="25885"/>
                  </a:cubicBezTo>
                  <a:cubicBezTo>
                    <a:pt x="1553677" y="75852"/>
                    <a:pt x="1727313" y="149554"/>
                    <a:pt x="1842238" y="378154"/>
                  </a:cubicBezTo>
                  <a:cubicBezTo>
                    <a:pt x="1957163" y="606754"/>
                    <a:pt x="2152035" y="1068950"/>
                    <a:pt x="2037110" y="1397484"/>
                  </a:cubicBezTo>
                  <a:cubicBezTo>
                    <a:pt x="1922185" y="1726018"/>
                    <a:pt x="1386287" y="2204455"/>
                    <a:pt x="1152690" y="2349360"/>
                  </a:cubicBezTo>
                  <a:cubicBezTo>
                    <a:pt x="919093" y="2494265"/>
                    <a:pt x="787930" y="2416816"/>
                    <a:pt x="635530" y="2266914"/>
                  </a:cubicBezTo>
                  <a:cubicBezTo>
                    <a:pt x="483130" y="2117012"/>
                    <a:pt x="341972" y="1746006"/>
                    <a:pt x="238290" y="1449950"/>
                  </a:cubicBezTo>
                  <a:cubicBezTo>
                    <a:pt x="134608" y="1153894"/>
                    <a:pt x="-51519" y="717931"/>
                    <a:pt x="13438" y="490580"/>
                  </a:cubicBezTo>
                  <a:cubicBezTo>
                    <a:pt x="78395" y="263229"/>
                    <a:pt x="383195" y="155799"/>
                    <a:pt x="605549" y="78350"/>
                  </a:cubicBezTo>
                  <a:close/>
                </a:path>
              </a:pathLst>
            </a:custGeom>
            <a:solidFill>
              <a:srgbClr val="4472C4">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Freeform: Shape 19">
              <a:extLst>
                <a:ext uri="{FF2B5EF4-FFF2-40B4-BE49-F238E27FC236}">
                  <a16:creationId xmlns:a16="http://schemas.microsoft.com/office/drawing/2014/main" id="{777E8780-0457-4374-87DE-23766171BA40}"/>
                </a:ext>
              </a:extLst>
            </p:cNvPr>
            <p:cNvSpPr/>
            <p:nvPr/>
          </p:nvSpPr>
          <p:spPr>
            <a:xfrm>
              <a:off x="218929" y="1892923"/>
              <a:ext cx="7295331" cy="2721709"/>
            </a:xfrm>
            <a:custGeom>
              <a:avLst/>
              <a:gdLst>
                <a:gd name="connsiteX0" fmla="*/ 83624 w 7353013"/>
                <a:gd name="connsiteY0" fmla="*/ 977961 h 2508027"/>
                <a:gd name="connsiteX1" fmla="*/ 158575 w 7353013"/>
                <a:gd name="connsiteY1" fmla="*/ 1367705 h 2508027"/>
                <a:gd name="connsiteX2" fmla="*/ 1687571 w 7353013"/>
                <a:gd name="connsiteY2" fmla="*/ 2057252 h 2508027"/>
                <a:gd name="connsiteX3" fmla="*/ 6836693 w 7353013"/>
                <a:gd name="connsiteY3" fmla="*/ 2349561 h 2508027"/>
                <a:gd name="connsiteX4" fmla="*/ 7151486 w 7353013"/>
                <a:gd name="connsiteY4" fmla="*/ 2334570 h 2508027"/>
                <a:gd name="connsiteX5" fmla="*/ 7151486 w 7353013"/>
                <a:gd name="connsiteY5" fmla="*/ 213462 h 2508027"/>
                <a:gd name="connsiteX6" fmla="*/ 4595663 w 7353013"/>
                <a:gd name="connsiteY6" fmla="*/ 78551 h 2508027"/>
                <a:gd name="connsiteX7" fmla="*/ 1837473 w 7353013"/>
                <a:gd name="connsiteY7" fmla="*/ 258433 h 2508027"/>
                <a:gd name="connsiteX8" fmla="*/ 473368 w 7353013"/>
                <a:gd name="connsiteY8" fmla="*/ 618197 h 2508027"/>
                <a:gd name="connsiteX9" fmla="*/ 83624 w 7353013"/>
                <a:gd name="connsiteY9" fmla="*/ 977961 h 2508027"/>
                <a:gd name="connsiteX0" fmla="*/ 83624 w 7326525"/>
                <a:gd name="connsiteY0" fmla="*/ 1079580 h 2609646"/>
                <a:gd name="connsiteX1" fmla="*/ 158575 w 7326525"/>
                <a:gd name="connsiteY1" fmla="*/ 1469324 h 2609646"/>
                <a:gd name="connsiteX2" fmla="*/ 1687571 w 7326525"/>
                <a:gd name="connsiteY2" fmla="*/ 2158871 h 2609646"/>
                <a:gd name="connsiteX3" fmla="*/ 6836693 w 7326525"/>
                <a:gd name="connsiteY3" fmla="*/ 2451180 h 2609646"/>
                <a:gd name="connsiteX4" fmla="*/ 7151486 w 7326525"/>
                <a:gd name="connsiteY4" fmla="*/ 2436189 h 2609646"/>
                <a:gd name="connsiteX5" fmla="*/ 7151486 w 7326525"/>
                <a:gd name="connsiteY5" fmla="*/ 315081 h 2609646"/>
                <a:gd name="connsiteX6" fmla="*/ 6724267 w 7326525"/>
                <a:gd name="connsiteY6" fmla="*/ 15278 h 2609646"/>
                <a:gd name="connsiteX7" fmla="*/ 1837473 w 7326525"/>
                <a:gd name="connsiteY7" fmla="*/ 360052 h 2609646"/>
                <a:gd name="connsiteX8" fmla="*/ 473368 w 7326525"/>
                <a:gd name="connsiteY8" fmla="*/ 719816 h 2609646"/>
                <a:gd name="connsiteX9" fmla="*/ 83624 w 7326525"/>
                <a:gd name="connsiteY9" fmla="*/ 1079580 h 2609646"/>
                <a:gd name="connsiteX0" fmla="*/ 83624 w 7328061"/>
                <a:gd name="connsiteY0" fmla="*/ 1158517 h 2700166"/>
                <a:gd name="connsiteX1" fmla="*/ 158575 w 7328061"/>
                <a:gd name="connsiteY1" fmla="*/ 1548261 h 2700166"/>
                <a:gd name="connsiteX2" fmla="*/ 1687571 w 7328061"/>
                <a:gd name="connsiteY2" fmla="*/ 2237808 h 2700166"/>
                <a:gd name="connsiteX3" fmla="*/ 6836693 w 7328061"/>
                <a:gd name="connsiteY3" fmla="*/ 2530117 h 2700166"/>
                <a:gd name="connsiteX4" fmla="*/ 7151486 w 7328061"/>
                <a:gd name="connsiteY4" fmla="*/ 2515126 h 2700166"/>
                <a:gd name="connsiteX5" fmla="*/ 7121506 w 7328061"/>
                <a:gd name="connsiteY5" fmla="*/ 236621 h 2700166"/>
                <a:gd name="connsiteX6" fmla="*/ 6724267 w 7328061"/>
                <a:gd name="connsiteY6" fmla="*/ 94215 h 2700166"/>
                <a:gd name="connsiteX7" fmla="*/ 1837473 w 7328061"/>
                <a:gd name="connsiteY7" fmla="*/ 438989 h 2700166"/>
                <a:gd name="connsiteX8" fmla="*/ 473368 w 7328061"/>
                <a:gd name="connsiteY8" fmla="*/ 798753 h 2700166"/>
                <a:gd name="connsiteX9" fmla="*/ 83624 w 7328061"/>
                <a:gd name="connsiteY9" fmla="*/ 1158517 h 2700166"/>
                <a:gd name="connsiteX0" fmla="*/ 83624 w 7328061"/>
                <a:gd name="connsiteY0" fmla="*/ 1180060 h 2721709"/>
                <a:gd name="connsiteX1" fmla="*/ 158575 w 7328061"/>
                <a:gd name="connsiteY1" fmla="*/ 1569804 h 2721709"/>
                <a:gd name="connsiteX2" fmla="*/ 1687571 w 7328061"/>
                <a:gd name="connsiteY2" fmla="*/ 2259351 h 2721709"/>
                <a:gd name="connsiteX3" fmla="*/ 6836693 w 7328061"/>
                <a:gd name="connsiteY3" fmla="*/ 2551660 h 2721709"/>
                <a:gd name="connsiteX4" fmla="*/ 7151486 w 7328061"/>
                <a:gd name="connsiteY4" fmla="*/ 2536669 h 2721709"/>
                <a:gd name="connsiteX5" fmla="*/ 7121506 w 7328061"/>
                <a:gd name="connsiteY5" fmla="*/ 258164 h 2721709"/>
                <a:gd name="connsiteX6" fmla="*/ 6724267 w 7328061"/>
                <a:gd name="connsiteY6" fmla="*/ 115758 h 2721709"/>
                <a:gd name="connsiteX7" fmla="*/ 1837473 w 7328061"/>
                <a:gd name="connsiteY7" fmla="*/ 460532 h 2721709"/>
                <a:gd name="connsiteX8" fmla="*/ 473368 w 7328061"/>
                <a:gd name="connsiteY8" fmla="*/ 820296 h 2721709"/>
                <a:gd name="connsiteX9" fmla="*/ 83624 w 7328061"/>
                <a:gd name="connsiteY9" fmla="*/ 1180060 h 2721709"/>
                <a:gd name="connsiteX0" fmla="*/ 125845 w 7295331"/>
                <a:gd name="connsiteY0" fmla="*/ 1112605 h 2721709"/>
                <a:gd name="connsiteX1" fmla="*/ 125845 w 7295331"/>
                <a:gd name="connsiteY1" fmla="*/ 1569804 h 2721709"/>
                <a:gd name="connsiteX2" fmla="*/ 1654841 w 7295331"/>
                <a:gd name="connsiteY2" fmla="*/ 2259351 h 2721709"/>
                <a:gd name="connsiteX3" fmla="*/ 6803963 w 7295331"/>
                <a:gd name="connsiteY3" fmla="*/ 2551660 h 2721709"/>
                <a:gd name="connsiteX4" fmla="*/ 7118756 w 7295331"/>
                <a:gd name="connsiteY4" fmla="*/ 2536669 h 2721709"/>
                <a:gd name="connsiteX5" fmla="*/ 7088776 w 7295331"/>
                <a:gd name="connsiteY5" fmla="*/ 258164 h 2721709"/>
                <a:gd name="connsiteX6" fmla="*/ 6691537 w 7295331"/>
                <a:gd name="connsiteY6" fmla="*/ 115758 h 2721709"/>
                <a:gd name="connsiteX7" fmla="*/ 1804743 w 7295331"/>
                <a:gd name="connsiteY7" fmla="*/ 460532 h 2721709"/>
                <a:gd name="connsiteX8" fmla="*/ 440638 w 7295331"/>
                <a:gd name="connsiteY8" fmla="*/ 820296 h 2721709"/>
                <a:gd name="connsiteX9" fmla="*/ 125845 w 7295331"/>
                <a:gd name="connsiteY9" fmla="*/ 1112605 h 272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5331" h="2721709">
                  <a:moveTo>
                    <a:pt x="125845" y="1112605"/>
                  </a:moveTo>
                  <a:cubicBezTo>
                    <a:pt x="73379" y="1237523"/>
                    <a:pt x="-128988" y="1378680"/>
                    <a:pt x="125845" y="1569804"/>
                  </a:cubicBezTo>
                  <a:cubicBezTo>
                    <a:pt x="380678" y="1760928"/>
                    <a:pt x="541821" y="2095708"/>
                    <a:pt x="1654841" y="2259351"/>
                  </a:cubicBezTo>
                  <a:cubicBezTo>
                    <a:pt x="2767861" y="2422994"/>
                    <a:pt x="5893311" y="2505440"/>
                    <a:pt x="6803963" y="2551660"/>
                  </a:cubicBezTo>
                  <a:cubicBezTo>
                    <a:pt x="7714615" y="2597880"/>
                    <a:pt x="7071287" y="2918918"/>
                    <a:pt x="7118756" y="2536669"/>
                  </a:cubicBezTo>
                  <a:cubicBezTo>
                    <a:pt x="7166225" y="2154420"/>
                    <a:pt x="7077533" y="714114"/>
                    <a:pt x="7088776" y="258164"/>
                  </a:cubicBezTo>
                  <a:cubicBezTo>
                    <a:pt x="7100019" y="-197786"/>
                    <a:pt x="7572209" y="82030"/>
                    <a:pt x="6691537" y="115758"/>
                  </a:cubicBezTo>
                  <a:cubicBezTo>
                    <a:pt x="5810865" y="149486"/>
                    <a:pt x="2491792" y="370591"/>
                    <a:pt x="1804743" y="460532"/>
                  </a:cubicBezTo>
                  <a:cubicBezTo>
                    <a:pt x="1117694" y="550473"/>
                    <a:pt x="720454" y="711617"/>
                    <a:pt x="440638" y="820296"/>
                  </a:cubicBezTo>
                  <a:cubicBezTo>
                    <a:pt x="160822" y="928975"/>
                    <a:pt x="178311" y="987687"/>
                    <a:pt x="125845" y="1112605"/>
                  </a:cubicBezTo>
                  <a:close/>
                </a:path>
              </a:pathLst>
            </a:custGeom>
            <a:solidFill>
              <a:srgbClr val="70AD47">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2" name="Rectangle 21">
            <a:extLst>
              <a:ext uri="{FF2B5EF4-FFF2-40B4-BE49-F238E27FC236}">
                <a16:creationId xmlns:a16="http://schemas.microsoft.com/office/drawing/2014/main" id="{05AC8043-2FE5-476B-A263-43FBCF21A3E6}"/>
              </a:ext>
            </a:extLst>
          </p:cNvPr>
          <p:cNvSpPr/>
          <p:nvPr/>
        </p:nvSpPr>
        <p:spPr>
          <a:xfrm>
            <a:off x="9156470" y="4808259"/>
            <a:ext cx="420435" cy="4892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a:extLst>
              <a:ext uri="{FF2B5EF4-FFF2-40B4-BE49-F238E27FC236}">
                <a16:creationId xmlns:a16="http://schemas.microsoft.com/office/drawing/2014/main" id="{B9B7DA31-7B19-4200-934B-C02E4201CC4F}"/>
              </a:ext>
            </a:extLst>
          </p:cNvPr>
          <p:cNvSpPr/>
          <p:nvPr/>
        </p:nvSpPr>
        <p:spPr>
          <a:xfrm>
            <a:off x="9836658" y="4808259"/>
            <a:ext cx="420435" cy="4892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a:extLst>
              <a:ext uri="{FF2B5EF4-FFF2-40B4-BE49-F238E27FC236}">
                <a16:creationId xmlns:a16="http://schemas.microsoft.com/office/drawing/2014/main" id="{5203FD44-EC08-41B5-8C40-6335763763D4}"/>
              </a:ext>
            </a:extLst>
          </p:cNvPr>
          <p:cNvSpPr txBox="1"/>
          <p:nvPr/>
        </p:nvSpPr>
        <p:spPr>
          <a:xfrm>
            <a:off x="2653655" y="730225"/>
            <a:ext cx="2691004"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Feature Space</a:t>
            </a:r>
          </a:p>
        </p:txBody>
      </p:sp>
      <p:sp>
        <p:nvSpPr>
          <p:cNvPr id="27" name="TextBox 26">
            <a:extLst>
              <a:ext uri="{FF2B5EF4-FFF2-40B4-BE49-F238E27FC236}">
                <a16:creationId xmlns:a16="http://schemas.microsoft.com/office/drawing/2014/main" id="{70458B78-E16E-4364-BC26-9434125809EF}"/>
              </a:ext>
            </a:extLst>
          </p:cNvPr>
          <p:cNvSpPr txBox="1"/>
          <p:nvPr/>
        </p:nvSpPr>
        <p:spPr>
          <a:xfrm>
            <a:off x="8372140" y="1129574"/>
            <a:ext cx="2640126"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Version Space</a:t>
            </a:r>
          </a:p>
        </p:txBody>
      </p:sp>
      <p:sp>
        <p:nvSpPr>
          <p:cNvPr id="28" name="TextBox 27">
            <a:extLst>
              <a:ext uri="{FF2B5EF4-FFF2-40B4-BE49-F238E27FC236}">
                <a16:creationId xmlns:a16="http://schemas.microsoft.com/office/drawing/2014/main" id="{0CF98486-1C83-4115-BAE6-532D05DD792C}"/>
              </a:ext>
            </a:extLst>
          </p:cNvPr>
          <p:cNvSpPr txBox="1"/>
          <p:nvPr/>
        </p:nvSpPr>
        <p:spPr>
          <a:xfrm>
            <a:off x="9004421" y="3905739"/>
            <a:ext cx="1429243"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Classes</a:t>
            </a:r>
          </a:p>
        </p:txBody>
      </p:sp>
    </p:spTree>
    <p:extLst>
      <p:ext uri="{BB962C8B-B14F-4D97-AF65-F5344CB8AC3E}">
        <p14:creationId xmlns:p14="http://schemas.microsoft.com/office/powerpoint/2010/main" val="223441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8785-D69D-4DB7-93A8-283A1DE1DDA0}"/>
              </a:ext>
            </a:extLst>
          </p:cNvPr>
          <p:cNvSpPr>
            <a:spLocks noGrp="1"/>
          </p:cNvSpPr>
          <p:nvPr>
            <p:ph type="title"/>
          </p:nvPr>
        </p:nvSpPr>
        <p:spPr/>
        <p:txBody>
          <a:bodyPr/>
          <a:lstStyle/>
          <a:p>
            <a:r>
              <a:rPr lang="en-US" dirty="0">
                <a:latin typeface="Bodoni MT" panose="02070603080606020203" pitchFamily="18" charset="0"/>
              </a:rPr>
              <a:t>Uncertainty about uncertainty</a:t>
            </a:r>
          </a:p>
        </p:txBody>
      </p:sp>
      <p:sp>
        <p:nvSpPr>
          <p:cNvPr id="7" name="Content Placeholder 6">
            <a:extLst>
              <a:ext uri="{FF2B5EF4-FFF2-40B4-BE49-F238E27FC236}">
                <a16:creationId xmlns:a16="http://schemas.microsoft.com/office/drawing/2014/main" id="{98EB8A5B-5A00-40CD-8D13-0025C9AF7749}"/>
              </a:ext>
            </a:extLst>
          </p:cNvPr>
          <p:cNvSpPr>
            <a:spLocks noGrp="1"/>
          </p:cNvSpPr>
          <p:nvPr>
            <p:ph idx="1"/>
          </p:nvPr>
        </p:nvSpPr>
        <p:spPr>
          <a:xfrm>
            <a:off x="855768" y="1861968"/>
            <a:ext cx="7133395" cy="4437962"/>
          </a:xfrm>
        </p:spPr>
        <p:txBody>
          <a:bodyPr/>
          <a:lstStyle/>
          <a:p>
            <a:r>
              <a:rPr lang="en-US" dirty="0"/>
              <a:t>1. Classifiers all consider a sample uncertain.</a:t>
            </a:r>
          </a:p>
          <a:p>
            <a:r>
              <a:rPr lang="en-US" dirty="0"/>
              <a:t>2. Classifiers consider a sample certain, but disagree, so on average the sample is uncertain.</a:t>
            </a:r>
          </a:p>
          <a:p>
            <a:r>
              <a:rPr lang="en-US" dirty="0"/>
              <a:t> Case 2. is more informative, since the “second order” uncertainty is at the version space level. </a:t>
            </a:r>
          </a:p>
        </p:txBody>
      </p:sp>
      <p:sp>
        <p:nvSpPr>
          <p:cNvPr id="3" name="Oval 2">
            <a:extLst>
              <a:ext uri="{FF2B5EF4-FFF2-40B4-BE49-F238E27FC236}">
                <a16:creationId xmlns:a16="http://schemas.microsoft.com/office/drawing/2014/main" id="{AF16E89F-DA3B-4469-98BF-EDAD0E89444F}"/>
              </a:ext>
            </a:extLst>
          </p:cNvPr>
          <p:cNvSpPr/>
          <p:nvPr/>
        </p:nvSpPr>
        <p:spPr>
          <a:xfrm>
            <a:off x="8463111" y="1582368"/>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Oval 3">
            <a:extLst>
              <a:ext uri="{FF2B5EF4-FFF2-40B4-BE49-F238E27FC236}">
                <a16:creationId xmlns:a16="http://schemas.microsoft.com/office/drawing/2014/main" id="{EE477144-081C-4927-A71A-227C53469889}"/>
              </a:ext>
            </a:extLst>
          </p:cNvPr>
          <p:cNvSpPr/>
          <p:nvPr/>
        </p:nvSpPr>
        <p:spPr>
          <a:xfrm>
            <a:off x="8463111" y="3664163"/>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6" name="Straight Arrow Connector 5">
            <a:extLst>
              <a:ext uri="{FF2B5EF4-FFF2-40B4-BE49-F238E27FC236}">
                <a16:creationId xmlns:a16="http://schemas.microsoft.com/office/drawing/2014/main" id="{43E88CD5-B86D-43C2-A5F9-8FBAD8A580AF}"/>
              </a:ext>
            </a:extLst>
          </p:cNvPr>
          <p:cNvCxnSpPr>
            <a:stCxn id="3" idx="4"/>
            <a:endCxn id="4" idx="0"/>
          </p:cNvCxnSpPr>
          <p:nvPr/>
        </p:nvCxnSpPr>
        <p:spPr>
          <a:xfrm>
            <a:off x="8749772" y="2148045"/>
            <a:ext cx="0" cy="151611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9D70B9-E071-487B-8F4B-BA14953BC3D4}"/>
              </a:ext>
            </a:extLst>
          </p:cNvPr>
          <p:cNvSpPr txBox="1"/>
          <p:nvPr/>
        </p:nvSpPr>
        <p:spPr>
          <a:xfrm>
            <a:off x="8933232" y="1282454"/>
            <a:ext cx="2384987" cy="1246787"/>
          </a:xfrm>
          <a:prstGeom prst="rect">
            <a:avLst/>
          </a:prstGeom>
          <a:noFill/>
        </p:spPr>
        <p:txBody>
          <a:bodyPr wrap="square" rtlCol="0">
            <a:spAutoFit/>
          </a:bodyPr>
          <a:lstStyle/>
          <a:p>
            <a:pPr algn="ctr"/>
            <a:r>
              <a:rPr lang="en-US" sz="2448" dirty="0"/>
              <a:t>Distribution over version spaces</a:t>
            </a:r>
          </a:p>
        </p:txBody>
      </p:sp>
      <p:sp>
        <p:nvSpPr>
          <p:cNvPr id="9" name="TextBox 8">
            <a:extLst>
              <a:ext uri="{FF2B5EF4-FFF2-40B4-BE49-F238E27FC236}">
                <a16:creationId xmlns:a16="http://schemas.microsoft.com/office/drawing/2014/main" id="{4F3A7E4D-236A-4482-8E93-49E5A99F6EBF}"/>
              </a:ext>
            </a:extLst>
          </p:cNvPr>
          <p:cNvSpPr txBox="1"/>
          <p:nvPr/>
        </p:nvSpPr>
        <p:spPr>
          <a:xfrm>
            <a:off x="9088666" y="3411009"/>
            <a:ext cx="2384987" cy="1246787"/>
          </a:xfrm>
          <a:prstGeom prst="rect">
            <a:avLst/>
          </a:prstGeom>
          <a:noFill/>
        </p:spPr>
        <p:txBody>
          <a:bodyPr wrap="square" rtlCol="0">
            <a:spAutoFit/>
          </a:bodyPr>
          <a:lstStyle/>
          <a:p>
            <a:pPr algn="ctr"/>
            <a:r>
              <a:rPr lang="en-US" sz="2448" dirty="0"/>
              <a:t>Predicted class given the version space</a:t>
            </a:r>
          </a:p>
        </p:txBody>
      </p:sp>
    </p:spTree>
    <p:extLst>
      <p:ext uri="{BB962C8B-B14F-4D97-AF65-F5344CB8AC3E}">
        <p14:creationId xmlns:p14="http://schemas.microsoft.com/office/powerpoint/2010/main" val="1640443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Hyperparameter Tuning Using </a:t>
            </a:r>
            <a:r>
              <a:rPr lang="en-US" dirty="0" err="1"/>
              <a:t>mmlspark</a:t>
            </a:r>
            <a:endParaRPr lang="en-US" dirty="0"/>
          </a:p>
        </p:txBody>
      </p:sp>
    </p:spTree>
    <p:extLst>
      <p:ext uri="{BB962C8B-B14F-4D97-AF65-F5344CB8AC3E}">
        <p14:creationId xmlns:p14="http://schemas.microsoft.com/office/powerpoint/2010/main" val="27393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071062"/>
          </a:xfrm>
        </p:spPr>
        <p:txBody>
          <a:bodyPr/>
          <a:lstStyle/>
          <a:p>
            <a:r>
              <a:rPr lang="en-US" sz="3200" dirty="0">
                <a:hlinkClick r:id="rId3"/>
              </a:rPr>
              <a:t>https://github.com/Azure/active-learning-workshop/blob/master/text_classification/tuning/find-best-model.ipynb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2538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Serving the Model Using </a:t>
            </a:r>
            <a:r>
              <a:rPr lang="en-US" dirty="0" err="1"/>
              <a:t>mmlspark</a:t>
            </a:r>
            <a:endParaRPr lang="en-US" dirty="0"/>
          </a:p>
        </p:txBody>
      </p:sp>
    </p:spTree>
    <p:extLst>
      <p:ext uri="{BB962C8B-B14F-4D97-AF65-F5344CB8AC3E}">
        <p14:creationId xmlns:p14="http://schemas.microsoft.com/office/powerpoint/2010/main" val="13415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514261"/>
          </a:xfrm>
        </p:spPr>
        <p:txBody>
          <a:bodyPr/>
          <a:lstStyle/>
          <a:p>
            <a:r>
              <a:rPr lang="en-US" sz="3200" dirty="0">
                <a:hlinkClick r:id="rId3"/>
              </a:rPr>
              <a:t>https://github.com/Azure/active-learning-workshop/blob/master/deployment/TextClassificationWithMMLSpark.ipynb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19289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283428"/>
          </a:xfrm>
        </p:spPr>
        <p:txBody>
          <a:bodyPr/>
          <a:lstStyle/>
          <a:p>
            <a:r>
              <a:rPr lang="en-US" sz="2800" dirty="0"/>
              <a:t>URLs: are in the tutorial readme </a:t>
            </a:r>
          </a:p>
          <a:p>
            <a:pPr marL="0" indent="0">
              <a:buNone/>
            </a:pPr>
            <a:r>
              <a:rPr lang="en-US" sz="1800" dirty="0">
                <a:hlinkClick r:id="rId4"/>
              </a:rPr>
              <a:t>https://github.com/Azure/active-learning-workshop/</a:t>
            </a:r>
            <a:r>
              <a:rPr lang="en-US" sz="1800" dirty="0"/>
              <a:t>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a:t>
            </a:r>
            <a:r>
              <a:rPr lang="en-US" dirty="0" err="1"/>
              <a:t>exersize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1835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70187" y="2973196"/>
            <a:ext cx="6896099" cy="1292662"/>
          </a:xfrm>
          <a:solidFill>
            <a:schemeClr val="accent2"/>
          </a:solidFill>
          <a:ln w="101600">
            <a:solidFill>
              <a:schemeClr val="bg1"/>
            </a:solidFill>
          </a:ln>
          <a:scene3d>
            <a:camera prst="orthographicFront"/>
            <a:lightRig rig="threePt" dir="t"/>
          </a:scene3d>
          <a:sp3d>
            <a:bevelT prst="relaxedInset"/>
          </a:sp3d>
        </p:spPr>
        <p:txBody>
          <a:bodyPr/>
          <a:lstStyle/>
          <a:p>
            <a:pPr algn="ctr"/>
            <a:r>
              <a:rPr lang="en-US" sz="8000" dirty="0">
                <a:solidFill>
                  <a:schemeClr val="bg1"/>
                </a:solidFill>
                <a:latin typeface="Algerian" panose="04020705040A02060702" pitchFamily="82" charset="0"/>
              </a:rPr>
              <a:t>Intermission</a:t>
            </a:r>
          </a:p>
        </p:txBody>
      </p:sp>
    </p:spTree>
    <p:extLst>
      <p:ext uri="{BB962C8B-B14F-4D97-AF65-F5344CB8AC3E}">
        <p14:creationId xmlns:p14="http://schemas.microsoft.com/office/powerpoint/2010/main" val="2398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3176254"/>
          </a:xfrm>
        </p:spPr>
        <p:txBody>
          <a:bodyPr/>
          <a:lstStyle/>
          <a:p>
            <a:r>
              <a:rPr lang="en-US" dirty="0">
                <a:solidFill>
                  <a:schemeClr val="accent1">
                    <a:lumMod val="75000"/>
                  </a:schemeClr>
                </a:solidFill>
              </a:rPr>
              <a:t>Use Case 2: </a:t>
            </a:r>
            <a:br>
              <a:rPr lang="en-US" dirty="0">
                <a:solidFill>
                  <a:schemeClr val="accent1">
                    <a:lumMod val="75000"/>
                  </a:schemeClr>
                </a:solidFill>
              </a:rPr>
            </a:br>
            <a:r>
              <a:rPr lang="en-US" dirty="0">
                <a:solidFill>
                  <a:schemeClr val="accent1">
                    <a:lumMod val="75000"/>
                  </a:schemeClr>
                </a:solidFill>
              </a:rPr>
              <a:t>Building a custom image classifier for wood knots</a:t>
            </a:r>
          </a:p>
        </p:txBody>
      </p:sp>
    </p:spTree>
    <p:extLst>
      <p:ext uri="{BB962C8B-B14F-4D97-AF65-F5344CB8AC3E}">
        <p14:creationId xmlns:p14="http://schemas.microsoft.com/office/powerpoint/2010/main" val="23850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a:t>
            </a:r>
            <a:r>
              <a:rPr lang="en-US" dirty="0" err="1"/>
              <a:t>exersize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2343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5355312"/>
          </a:xfrm>
        </p:spPr>
        <p:txBody>
          <a:bodyPr/>
          <a:lstStyle/>
          <a:p>
            <a:r>
              <a:rPr lang="en-US" sz="2800" dirty="0"/>
              <a:t>In the sawmill industry lumber grading is an important step of the manufacturing process. </a:t>
            </a:r>
          </a:p>
          <a:p>
            <a:endParaRPr lang="en-US" sz="2800" dirty="0"/>
          </a:p>
          <a:p>
            <a:r>
              <a:rPr lang="en-US" sz="2800" dirty="0"/>
              <a:t>Improved grading accuracy and better control of quality variation in production leads directly to improved profits. </a:t>
            </a:r>
          </a:p>
          <a:p>
            <a:endParaRPr lang="en-US" sz="2800" dirty="0"/>
          </a:p>
          <a:p>
            <a:r>
              <a:rPr lang="en-US" sz="2800" dirty="0"/>
              <a:t>Grading has traditionally been done by visual inspection, in which a (human) grader marks each piece of lumber as it leaves the mill, according to a factors like size, category, and position of knots, cracks, species of tree, etc.</a:t>
            </a:r>
          </a:p>
          <a:p>
            <a:endParaRPr lang="en-US" sz="2800" dirty="0"/>
          </a:p>
          <a:p>
            <a:r>
              <a:rPr lang="en-US" sz="2800" dirty="0"/>
              <a:t>A number of automated lumber grading systems have been developed which aim to improve the accuracy and the efficiency of lumber grading.</a:t>
            </a:r>
          </a:p>
        </p:txBody>
      </p:sp>
      <p:sp>
        <p:nvSpPr>
          <p:cNvPr id="2" name="Title 1"/>
          <p:cNvSpPr>
            <a:spLocks noGrp="1"/>
          </p:cNvSpPr>
          <p:nvPr>
            <p:ph type="title"/>
          </p:nvPr>
        </p:nvSpPr>
        <p:spPr/>
        <p:txBody>
          <a:bodyPr/>
          <a:lstStyle/>
          <a:p>
            <a:r>
              <a:rPr lang="en-US" dirty="0"/>
              <a:t>Domain: Wood Knots and Lumber Grading</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pictures of boards</a:t>
            </a:r>
            <a:endParaRPr lang="en-US" sz="4000" dirty="0">
              <a:gradFill>
                <a:gsLst>
                  <a:gs pos="21538">
                    <a:schemeClr val="tx1"/>
                  </a:gs>
                  <a:gs pos="33000">
                    <a:schemeClr val="tx1"/>
                  </a:gs>
                </a:gsLst>
                <a:lin ang="5400000" scaled="0"/>
              </a:gradFill>
            </a:endParaRPr>
          </a:p>
        </p:txBody>
      </p:sp>
      <p:pic>
        <p:nvPicPr>
          <p:cNvPr id="5" name="Picture 4">
            <a:extLst>
              <a:ext uri="{FF2B5EF4-FFF2-40B4-BE49-F238E27FC236}">
                <a16:creationId xmlns:a16="http://schemas.microsoft.com/office/drawing/2014/main" id="{8F5A5A4A-F182-4A9C-AD2B-12AFD712DA46}"/>
              </a:ext>
            </a:extLst>
          </p:cNvPr>
          <p:cNvPicPr>
            <a:picLocks noChangeAspect="1"/>
          </p:cNvPicPr>
          <p:nvPr/>
        </p:nvPicPr>
        <p:blipFill>
          <a:blip r:embed="rId3"/>
          <a:stretch>
            <a:fillRect/>
          </a:stretch>
        </p:blipFill>
        <p:spPr>
          <a:xfrm>
            <a:off x="427037" y="1231187"/>
            <a:ext cx="4648200" cy="4876800"/>
          </a:xfrm>
          <a:prstGeom prst="rect">
            <a:avLst/>
          </a:prstGeom>
        </p:spPr>
      </p:pic>
      <p:pic>
        <p:nvPicPr>
          <p:cNvPr id="7" name="Picture 6">
            <a:extLst>
              <a:ext uri="{FF2B5EF4-FFF2-40B4-BE49-F238E27FC236}">
                <a16:creationId xmlns:a16="http://schemas.microsoft.com/office/drawing/2014/main" id="{AD7AF240-D616-4935-95B4-3C0EF924F949}"/>
              </a:ext>
            </a:extLst>
          </p:cNvPr>
          <p:cNvPicPr>
            <a:picLocks noChangeAspect="1"/>
          </p:cNvPicPr>
          <p:nvPr/>
        </p:nvPicPr>
        <p:blipFill>
          <a:blip r:embed="rId4"/>
          <a:stretch>
            <a:fillRect/>
          </a:stretch>
        </p:blipFill>
        <p:spPr>
          <a:xfrm>
            <a:off x="5380037" y="1231187"/>
            <a:ext cx="4648200" cy="4876800"/>
          </a:xfrm>
          <a:prstGeom prst="rect">
            <a:avLst/>
          </a:prstGeom>
        </p:spPr>
      </p:pic>
    </p:spTree>
    <p:extLst>
      <p:ext uri="{BB962C8B-B14F-4D97-AF65-F5344CB8AC3E}">
        <p14:creationId xmlns:p14="http://schemas.microsoft.com/office/powerpoint/2010/main" val="24710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432356"/>
            <a:ext cx="6326963" cy="738664"/>
          </a:xfrm>
        </p:spPr>
        <p:txBody>
          <a:bodyPr/>
          <a:lstStyle/>
          <a:p>
            <a:pPr marL="0" indent="0">
              <a:buNone/>
            </a:pPr>
            <a:r>
              <a:rPr lang="en-US" sz="2000" b="1" dirty="0"/>
              <a:t>Sound knot</a:t>
            </a:r>
            <a:r>
              <a:rPr lang="en-US" sz="2000" dirty="0"/>
              <a:t>: A knot grown firmly into the surrounding wood material and does not contain any bark or signs of decay. The color may be very close to the color of sound wood.</a:t>
            </a:r>
          </a:p>
        </p:txBody>
      </p:sp>
      <p:sp>
        <p:nvSpPr>
          <p:cNvPr id="2" name="Title 1"/>
          <p:cNvSpPr>
            <a:spLocks noGrp="1"/>
          </p:cNvSpPr>
          <p:nvPr>
            <p:ph type="title"/>
          </p:nvPr>
        </p:nvSpPr>
        <p:spPr/>
        <p:txBody>
          <a:bodyPr/>
          <a:lstStyle/>
          <a:p>
            <a:r>
              <a:rPr lang="en-US" dirty="0"/>
              <a:t>Types of wood knots</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4A0BA63-7B52-4576-BDDF-3E2482980347}"/>
              </a:ext>
            </a:extLst>
          </p:cNvPr>
          <p:cNvSpPr txBox="1">
            <a:spLocks/>
          </p:cNvSpPr>
          <p:nvPr/>
        </p:nvSpPr>
        <p:spPr>
          <a:xfrm>
            <a:off x="272274" y="3146802"/>
            <a:ext cx="6326963" cy="156966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Dry knot</a:t>
            </a:r>
            <a:r>
              <a:rPr lang="en-US" sz="2000" dirty="0"/>
              <a:t>: A firm or partially firm knot, and has not taken part to the vital processes of growing wood, and does not contain any bark or signs of decay. The color is usually darker than the color of sound wood, and a thin dark ring or a partial ring surrounds the knot.</a:t>
            </a:r>
          </a:p>
        </p:txBody>
      </p:sp>
      <p:sp>
        <p:nvSpPr>
          <p:cNvPr id="7" name="Text Placeholder 2">
            <a:extLst>
              <a:ext uri="{FF2B5EF4-FFF2-40B4-BE49-F238E27FC236}">
                <a16:creationId xmlns:a16="http://schemas.microsoft.com/office/drawing/2014/main" id="{F870B958-8191-480F-8BBD-F9E6674D42E5}"/>
              </a:ext>
            </a:extLst>
          </p:cNvPr>
          <p:cNvSpPr txBox="1">
            <a:spLocks/>
          </p:cNvSpPr>
          <p:nvPr/>
        </p:nvSpPr>
        <p:spPr>
          <a:xfrm>
            <a:off x="270686" y="5120798"/>
            <a:ext cx="6326963"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Encased knot</a:t>
            </a:r>
            <a:r>
              <a:rPr lang="en-US" sz="2000" dirty="0"/>
              <a:t>: A knot surrounded totally or partially by a bark ring. Compared to dry knot, the ring around the knot is thicker.</a:t>
            </a:r>
          </a:p>
        </p:txBody>
      </p:sp>
      <p:pic>
        <p:nvPicPr>
          <p:cNvPr id="9" name="Picture 8">
            <a:extLst>
              <a:ext uri="{FF2B5EF4-FFF2-40B4-BE49-F238E27FC236}">
                <a16:creationId xmlns:a16="http://schemas.microsoft.com/office/drawing/2014/main" id="{837CB9EF-9C24-49E4-8CD4-5CDABD939782}"/>
              </a:ext>
            </a:extLst>
          </p:cNvPr>
          <p:cNvPicPr>
            <a:picLocks noChangeAspect="1"/>
          </p:cNvPicPr>
          <p:nvPr/>
        </p:nvPicPr>
        <p:blipFill>
          <a:blip r:embed="rId3"/>
          <a:stretch>
            <a:fillRect/>
          </a:stretch>
        </p:blipFill>
        <p:spPr>
          <a:xfrm>
            <a:off x="7437437" y="3187668"/>
            <a:ext cx="4495800" cy="1228956"/>
          </a:xfrm>
          <a:prstGeom prst="rect">
            <a:avLst/>
          </a:prstGeom>
        </p:spPr>
      </p:pic>
      <p:pic>
        <p:nvPicPr>
          <p:cNvPr id="10" name="Picture 9">
            <a:extLst>
              <a:ext uri="{FF2B5EF4-FFF2-40B4-BE49-F238E27FC236}">
                <a16:creationId xmlns:a16="http://schemas.microsoft.com/office/drawing/2014/main" id="{6436B28E-3A32-41B3-9F8F-2D4A93451D8E}"/>
              </a:ext>
            </a:extLst>
          </p:cNvPr>
          <p:cNvPicPr>
            <a:picLocks noChangeAspect="1"/>
          </p:cNvPicPr>
          <p:nvPr/>
        </p:nvPicPr>
        <p:blipFill>
          <a:blip r:embed="rId4"/>
          <a:stretch>
            <a:fillRect/>
          </a:stretch>
        </p:blipFill>
        <p:spPr>
          <a:xfrm>
            <a:off x="7437437" y="1373907"/>
            <a:ext cx="4495800" cy="1208955"/>
          </a:xfrm>
          <a:prstGeom prst="rect">
            <a:avLst/>
          </a:prstGeom>
        </p:spPr>
      </p:pic>
      <p:pic>
        <p:nvPicPr>
          <p:cNvPr id="11" name="Picture 10">
            <a:extLst>
              <a:ext uri="{FF2B5EF4-FFF2-40B4-BE49-F238E27FC236}">
                <a16:creationId xmlns:a16="http://schemas.microsoft.com/office/drawing/2014/main" id="{44708F9C-561E-4DBC-B087-33584E38DB40}"/>
              </a:ext>
            </a:extLst>
          </p:cNvPr>
          <p:cNvPicPr>
            <a:picLocks noChangeAspect="1"/>
          </p:cNvPicPr>
          <p:nvPr/>
        </p:nvPicPr>
        <p:blipFill>
          <a:blip r:embed="rId5"/>
          <a:stretch>
            <a:fillRect/>
          </a:stretch>
        </p:blipFill>
        <p:spPr>
          <a:xfrm>
            <a:off x="7437437" y="5031007"/>
            <a:ext cx="4495800" cy="1285655"/>
          </a:xfrm>
          <a:prstGeom prst="rect">
            <a:avLst/>
          </a:prstGeom>
        </p:spPr>
      </p:pic>
    </p:spTree>
    <p:extLst>
      <p:ext uri="{BB962C8B-B14F-4D97-AF65-F5344CB8AC3E}">
        <p14:creationId xmlns:p14="http://schemas.microsoft.com/office/powerpoint/2010/main" val="3969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for Object Detection</a:t>
            </a:r>
          </a:p>
        </p:txBody>
      </p:sp>
    </p:spTree>
    <p:extLst>
      <p:ext uri="{BB962C8B-B14F-4D97-AF65-F5344CB8AC3E}">
        <p14:creationId xmlns:p14="http://schemas.microsoft.com/office/powerpoint/2010/main" val="7022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phase approach</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72274" y="1432356"/>
            <a:ext cx="10060763" cy="113877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Step1: prepare data for classification (do not need lumber expert)</a:t>
            </a:r>
          </a:p>
          <a:p>
            <a:pPr marL="0" indent="0">
              <a:buFont typeface="Wingdings" panose="05000000000000000000" pitchFamily="2" charset="2"/>
              <a:buNone/>
            </a:pPr>
            <a:r>
              <a:rPr lang="en-US" sz="2000" b="1" dirty="0"/>
              <a:t>Step2: classify wood knots images (need lumber expert to label data</a:t>
            </a:r>
          </a:p>
          <a:p>
            <a:pPr marL="0" indent="0">
              <a:buFont typeface="Wingdings" panose="05000000000000000000" pitchFamily="2" charset="2"/>
              <a:buNone/>
            </a:pPr>
            <a:endParaRPr lang="en-US" sz="2000" dirty="0"/>
          </a:p>
        </p:txBody>
      </p:sp>
      <p:grpSp>
        <p:nvGrpSpPr>
          <p:cNvPr id="16" name="Group 15">
            <a:extLst>
              <a:ext uri="{FF2B5EF4-FFF2-40B4-BE49-F238E27FC236}">
                <a16:creationId xmlns:a16="http://schemas.microsoft.com/office/drawing/2014/main" id="{FD936F16-4B63-4951-8097-48286EC5487A}"/>
              </a:ext>
            </a:extLst>
          </p:cNvPr>
          <p:cNvGrpSpPr/>
          <p:nvPr/>
        </p:nvGrpSpPr>
        <p:grpSpPr>
          <a:xfrm>
            <a:off x="350837" y="2571129"/>
            <a:ext cx="10623861" cy="3564646"/>
            <a:chOff x="359296" y="3040062"/>
            <a:chExt cx="10623861" cy="3564646"/>
          </a:xfrm>
        </p:grpSpPr>
        <p:pic>
          <p:nvPicPr>
            <p:cNvPr id="4" name="Picture 3">
              <a:extLst>
                <a:ext uri="{FF2B5EF4-FFF2-40B4-BE49-F238E27FC236}">
                  <a16:creationId xmlns:a16="http://schemas.microsoft.com/office/drawing/2014/main" id="{F8D5AB0B-0EBB-4A40-A73A-84FE797C4272}"/>
                </a:ext>
              </a:extLst>
            </p:cNvPr>
            <p:cNvPicPr>
              <a:picLocks noChangeAspect="1"/>
            </p:cNvPicPr>
            <p:nvPr/>
          </p:nvPicPr>
          <p:blipFill>
            <a:blip r:embed="rId3"/>
            <a:stretch>
              <a:fillRect/>
            </a:stretch>
          </p:blipFill>
          <p:spPr>
            <a:xfrm>
              <a:off x="359296" y="3066283"/>
              <a:ext cx="3372561" cy="3538425"/>
            </a:xfrm>
            <a:prstGeom prst="rect">
              <a:avLst/>
            </a:prstGeom>
          </p:spPr>
        </p:pic>
        <p:sp>
          <p:nvSpPr>
            <p:cNvPr id="8" name="Arrow: Right 7">
              <a:extLst>
                <a:ext uri="{FF2B5EF4-FFF2-40B4-BE49-F238E27FC236}">
                  <a16:creationId xmlns:a16="http://schemas.microsoft.com/office/drawing/2014/main" id="{26A4BC50-5B73-4D48-BB9C-30203B72EB54}"/>
                </a:ext>
              </a:extLst>
            </p:cNvPr>
            <p:cNvSpPr/>
            <p:nvPr/>
          </p:nvSpPr>
          <p:spPr bwMode="auto">
            <a:xfrm>
              <a:off x="4160837" y="4411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1AC079A9-AB8D-422B-BAC5-ABA69B0A8898}"/>
                </a:ext>
              </a:extLst>
            </p:cNvPr>
            <p:cNvPicPr>
              <a:picLocks noChangeAspect="1"/>
            </p:cNvPicPr>
            <p:nvPr/>
          </p:nvPicPr>
          <p:blipFill>
            <a:blip r:embed="rId4"/>
            <a:stretch>
              <a:fillRect/>
            </a:stretch>
          </p:blipFill>
          <p:spPr>
            <a:xfrm>
              <a:off x="5913437" y="3344634"/>
              <a:ext cx="742950" cy="685800"/>
            </a:xfrm>
            <a:prstGeom prst="rect">
              <a:avLst/>
            </a:prstGeom>
          </p:spPr>
        </p:pic>
        <p:pic>
          <p:nvPicPr>
            <p:cNvPr id="10" name="Picture 9">
              <a:extLst>
                <a:ext uri="{FF2B5EF4-FFF2-40B4-BE49-F238E27FC236}">
                  <a16:creationId xmlns:a16="http://schemas.microsoft.com/office/drawing/2014/main" id="{77BE722A-53FE-4A7D-9C1D-F262A8071CD9}"/>
                </a:ext>
              </a:extLst>
            </p:cNvPr>
            <p:cNvPicPr>
              <a:picLocks noChangeAspect="1"/>
            </p:cNvPicPr>
            <p:nvPr/>
          </p:nvPicPr>
          <p:blipFill>
            <a:blip r:embed="rId5"/>
            <a:stretch>
              <a:fillRect/>
            </a:stretch>
          </p:blipFill>
          <p:spPr>
            <a:xfrm>
              <a:off x="5913437" y="4900956"/>
              <a:ext cx="723900" cy="638175"/>
            </a:xfrm>
            <a:prstGeom prst="rect">
              <a:avLst/>
            </a:prstGeom>
          </p:spPr>
        </p:pic>
        <p:sp>
          <p:nvSpPr>
            <p:cNvPr id="11" name="Arrow: Right 10">
              <a:extLst>
                <a:ext uri="{FF2B5EF4-FFF2-40B4-BE49-F238E27FC236}">
                  <a16:creationId xmlns:a16="http://schemas.microsoft.com/office/drawing/2014/main" id="{D68A655D-3711-4129-9CB5-937EE72E7319}"/>
                </a:ext>
              </a:extLst>
            </p:cNvPr>
            <p:cNvSpPr/>
            <p:nvPr/>
          </p:nvSpPr>
          <p:spPr bwMode="auto">
            <a:xfrm>
              <a:off x="7132639" y="4542574"/>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Rounded Corners 11">
              <a:extLst>
                <a:ext uri="{FF2B5EF4-FFF2-40B4-BE49-F238E27FC236}">
                  <a16:creationId xmlns:a16="http://schemas.microsoft.com/office/drawing/2014/main" id="{3A4E4295-CFE6-441E-8966-AF059A293082}"/>
                </a:ext>
              </a:extLst>
            </p:cNvPr>
            <p:cNvSpPr/>
            <p:nvPr/>
          </p:nvSpPr>
          <p:spPr bwMode="auto">
            <a:xfrm>
              <a:off x="8539764" y="304006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Sound knot?</a:t>
              </a:r>
              <a:endParaRPr lang="en-US" sz="2400" dirty="0">
                <a:gradFill>
                  <a:gsLst>
                    <a:gs pos="0">
                      <a:srgbClr val="FFFFFF"/>
                    </a:gs>
                    <a:gs pos="100000">
                      <a:srgbClr val="FFFFFF"/>
                    </a:gs>
                  </a:gsLst>
                  <a:lin ang="5400000" scaled="0"/>
                </a:gradFill>
              </a:endParaRPr>
            </a:p>
          </p:txBody>
        </p:sp>
        <p:sp>
          <p:nvSpPr>
            <p:cNvPr id="14" name="Rectangle: Rounded Corners 13">
              <a:extLst>
                <a:ext uri="{FF2B5EF4-FFF2-40B4-BE49-F238E27FC236}">
                  <a16:creationId xmlns:a16="http://schemas.microsoft.com/office/drawing/2014/main" id="{3F6CDF60-99EA-453F-A420-45654E802F87}"/>
                </a:ext>
              </a:extLst>
            </p:cNvPr>
            <p:cNvSpPr/>
            <p:nvPr/>
          </p:nvSpPr>
          <p:spPr bwMode="auto">
            <a:xfrm>
              <a:off x="8504237" y="451230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Dry knot?</a:t>
              </a:r>
              <a:endParaRPr lang="en-US" sz="2400" dirty="0">
                <a:gradFill>
                  <a:gsLst>
                    <a:gs pos="0">
                      <a:srgbClr val="FFFFFF"/>
                    </a:gs>
                    <a:gs pos="100000">
                      <a:srgbClr val="FFFFFF"/>
                    </a:gs>
                  </a:gsLst>
                  <a:lin ang="5400000" scaled="0"/>
                </a:gradFill>
              </a:endParaRPr>
            </a:p>
          </p:txBody>
        </p:sp>
        <p:sp>
          <p:nvSpPr>
            <p:cNvPr id="15" name="Rectangle: Rounded Corners 14">
              <a:extLst>
                <a:ext uri="{FF2B5EF4-FFF2-40B4-BE49-F238E27FC236}">
                  <a16:creationId xmlns:a16="http://schemas.microsoft.com/office/drawing/2014/main" id="{30FF0AF8-49C9-472B-B05B-7040B4A06C6F}"/>
                </a:ext>
              </a:extLst>
            </p:cNvPr>
            <p:cNvSpPr/>
            <p:nvPr/>
          </p:nvSpPr>
          <p:spPr bwMode="auto">
            <a:xfrm>
              <a:off x="8544757" y="6071308"/>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Encased knot?</a:t>
              </a:r>
              <a:endParaRPr lang="en-US" sz="24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92610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DNN Based Object detection</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Rather than manually cropping knot images from boards train Object Detection model predict knots bonding boxes. Human will verify predictions and assign labels (</a:t>
            </a:r>
            <a:r>
              <a:rPr lang="en-US" sz="2000" b="1" dirty="0" err="1"/>
              <a:t>bboxes</a:t>
            </a:r>
            <a:r>
              <a:rPr lang="en-US" sz="2000" b="1" dirty="0"/>
              <a:t>).</a:t>
            </a:r>
          </a:p>
        </p:txBody>
      </p:sp>
      <p:sp>
        <p:nvSpPr>
          <p:cNvPr id="8" name="Arrow: Right 7">
            <a:extLst>
              <a:ext uri="{FF2B5EF4-FFF2-40B4-BE49-F238E27FC236}">
                <a16:creationId xmlns:a16="http://schemas.microsoft.com/office/drawing/2014/main" id="{26A4BC50-5B73-4D48-BB9C-30203B72EB54}"/>
              </a:ext>
            </a:extLst>
          </p:cNvPr>
          <p:cNvSpPr/>
          <p:nvPr/>
        </p:nvSpPr>
        <p:spPr bwMode="auto">
          <a:xfrm>
            <a:off x="3777282" y="4437257"/>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D68A655D-3711-4129-9CB5-937EE72E7319}"/>
              </a:ext>
            </a:extLst>
          </p:cNvPr>
          <p:cNvSpPr/>
          <p:nvPr/>
        </p:nvSpPr>
        <p:spPr bwMode="auto">
          <a:xfrm>
            <a:off x="7683188" y="4444559"/>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F919E5CD-F9EC-4D1C-B966-9605C13FFE12}"/>
              </a:ext>
            </a:extLst>
          </p:cNvPr>
          <p:cNvPicPr>
            <a:picLocks noChangeAspect="1"/>
          </p:cNvPicPr>
          <p:nvPr/>
        </p:nvPicPr>
        <p:blipFill>
          <a:blip r:embed="rId3"/>
          <a:stretch>
            <a:fillRect/>
          </a:stretch>
        </p:blipFill>
        <p:spPr>
          <a:xfrm>
            <a:off x="272274" y="3061408"/>
            <a:ext cx="3170255" cy="3331454"/>
          </a:xfrm>
          <a:prstGeom prst="rect">
            <a:avLst/>
          </a:prstGeom>
        </p:spPr>
      </p:pic>
      <p:sp>
        <p:nvSpPr>
          <p:cNvPr id="5" name="TextBox 4">
            <a:extLst>
              <a:ext uri="{FF2B5EF4-FFF2-40B4-BE49-F238E27FC236}">
                <a16:creationId xmlns:a16="http://schemas.microsoft.com/office/drawing/2014/main" id="{5AB12C8C-C45A-4D1B-9CF6-E11C38DF5CEC}"/>
              </a:ext>
            </a:extLst>
          </p:cNvPr>
          <p:cNvSpPr txBox="1"/>
          <p:nvPr/>
        </p:nvSpPr>
        <p:spPr>
          <a:xfrm>
            <a:off x="122237" y="2516483"/>
            <a:ext cx="32004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knots and defects</a:t>
            </a:r>
          </a:p>
        </p:txBody>
      </p:sp>
      <p:pic>
        <p:nvPicPr>
          <p:cNvPr id="4" name="Picture 3">
            <a:extLst>
              <a:ext uri="{FF2B5EF4-FFF2-40B4-BE49-F238E27FC236}">
                <a16:creationId xmlns:a16="http://schemas.microsoft.com/office/drawing/2014/main" id="{A5ED3868-27E6-41F6-8A32-CD9DF0A0570A}"/>
              </a:ext>
            </a:extLst>
          </p:cNvPr>
          <p:cNvPicPr>
            <a:picLocks noChangeAspect="1"/>
          </p:cNvPicPr>
          <p:nvPr/>
        </p:nvPicPr>
        <p:blipFill>
          <a:blip r:embed="rId4"/>
          <a:stretch>
            <a:fillRect/>
          </a:stretch>
        </p:blipFill>
        <p:spPr>
          <a:xfrm>
            <a:off x="4670553" y="3324839"/>
            <a:ext cx="2758693" cy="2488821"/>
          </a:xfrm>
          <a:prstGeom prst="rect">
            <a:avLst/>
          </a:prstGeom>
        </p:spPr>
      </p:pic>
      <p:sp>
        <p:nvSpPr>
          <p:cNvPr id="13" name="TextBox 12">
            <a:extLst>
              <a:ext uri="{FF2B5EF4-FFF2-40B4-BE49-F238E27FC236}">
                <a16:creationId xmlns:a16="http://schemas.microsoft.com/office/drawing/2014/main" id="{8347F1DB-1E10-48E6-A460-82018E4A95B2}"/>
              </a:ext>
            </a:extLst>
          </p:cNvPr>
          <p:cNvSpPr txBox="1"/>
          <p:nvPr/>
        </p:nvSpPr>
        <p:spPr>
          <a:xfrm>
            <a:off x="4312920" y="2575560"/>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 Object Detection Model</a:t>
            </a:r>
          </a:p>
        </p:txBody>
      </p:sp>
      <p:pic>
        <p:nvPicPr>
          <p:cNvPr id="7" name="Picture 6">
            <a:extLst>
              <a:ext uri="{FF2B5EF4-FFF2-40B4-BE49-F238E27FC236}">
                <a16:creationId xmlns:a16="http://schemas.microsoft.com/office/drawing/2014/main" id="{BA387D0E-2F5C-48F1-8472-A69155603D32}"/>
              </a:ext>
            </a:extLst>
          </p:cNvPr>
          <p:cNvPicPr>
            <a:picLocks noChangeAspect="1"/>
          </p:cNvPicPr>
          <p:nvPr/>
        </p:nvPicPr>
        <p:blipFill>
          <a:blip r:embed="rId5"/>
          <a:stretch>
            <a:fillRect/>
          </a:stretch>
        </p:blipFill>
        <p:spPr>
          <a:xfrm>
            <a:off x="8732837" y="3088947"/>
            <a:ext cx="2989045" cy="3154562"/>
          </a:xfrm>
          <a:prstGeom prst="rect">
            <a:avLst/>
          </a:prstGeom>
        </p:spPr>
      </p:pic>
      <p:sp>
        <p:nvSpPr>
          <p:cNvPr id="16" name="TextBox 15">
            <a:extLst>
              <a:ext uri="{FF2B5EF4-FFF2-40B4-BE49-F238E27FC236}">
                <a16:creationId xmlns:a16="http://schemas.microsoft.com/office/drawing/2014/main" id="{3AB58B1A-AA51-40AF-A443-768A9237035C}"/>
              </a:ext>
            </a:extLst>
          </p:cNvPr>
          <p:cNvSpPr txBox="1"/>
          <p:nvPr/>
        </p:nvSpPr>
        <p:spPr>
          <a:xfrm>
            <a:off x="8517272" y="2536547"/>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Verify predicted </a:t>
            </a:r>
            <a:r>
              <a:rPr lang="en-US" sz="2000" dirty="0" err="1">
                <a:gradFill>
                  <a:gsLst>
                    <a:gs pos="2917">
                      <a:schemeClr val="tx1"/>
                    </a:gs>
                    <a:gs pos="30000">
                      <a:schemeClr val="tx1"/>
                    </a:gs>
                  </a:gsLst>
                  <a:lin ang="5400000" scaled="0"/>
                </a:gradFill>
              </a:rPr>
              <a:t>bboxes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250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Convolutions</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147732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Sliding window function applied to a matrix</a:t>
            </a:r>
          </a:p>
          <a:p>
            <a:r>
              <a:rPr lang="en-US" sz="2000" dirty="0"/>
              <a:t>Element wise multiplication </a:t>
            </a:r>
          </a:p>
          <a:p>
            <a:r>
              <a:rPr lang="en-US" sz="2000" dirty="0"/>
              <a:t>Learns image features (spatial relationship between pixels is preserved)</a:t>
            </a:r>
          </a:p>
          <a:p>
            <a:pPr marL="0" indent="0">
              <a:buFont typeface="Wingdings" panose="05000000000000000000" pitchFamily="2" charset="2"/>
              <a:buNone/>
            </a:pPr>
            <a:endParaRPr lang="en-US" sz="2000" b="1" dirty="0"/>
          </a:p>
        </p:txBody>
      </p:sp>
      <p:pic>
        <p:nvPicPr>
          <p:cNvPr id="12" name="Picture 2" descr="http://deeplearning.stanford.edu/wiki/images/6/6c/Convolution_schematic.gif">
            <a:extLst>
              <a:ext uri="{FF2B5EF4-FFF2-40B4-BE49-F238E27FC236}">
                <a16:creationId xmlns:a16="http://schemas.microsoft.com/office/drawing/2014/main" id="{D30981BE-4F73-45BB-BB6C-BB391504164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637" y="2668673"/>
            <a:ext cx="50101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45B166C-EB49-4C99-9649-648ED9CF14B4}"/>
              </a:ext>
            </a:extLst>
          </p:cNvPr>
          <p:cNvPicPr>
            <a:picLocks noChangeAspect="1"/>
          </p:cNvPicPr>
          <p:nvPr/>
        </p:nvPicPr>
        <p:blipFill>
          <a:blip r:embed="rId4"/>
          <a:stretch>
            <a:fillRect/>
          </a:stretch>
        </p:blipFill>
        <p:spPr>
          <a:xfrm>
            <a:off x="6143945" y="2749847"/>
            <a:ext cx="4801401" cy="3495253"/>
          </a:xfrm>
          <a:prstGeom prst="rect">
            <a:avLst/>
          </a:prstGeom>
        </p:spPr>
      </p:pic>
    </p:spTree>
    <p:extLst>
      <p:ext uri="{BB962C8B-B14F-4D97-AF65-F5344CB8AC3E}">
        <p14:creationId xmlns:p14="http://schemas.microsoft.com/office/powerpoint/2010/main" val="372067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A34-884D-4640-A1A3-F81A1CC67EDB}"/>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Session Goals</a:t>
            </a:r>
            <a:br>
              <a:rPr lang="en-US"/>
            </a:br>
            <a:endParaRPr lang="en-US"/>
          </a:p>
        </p:txBody>
      </p:sp>
      <p:sp>
        <p:nvSpPr>
          <p:cNvPr id="3" name="Text Placeholder 2" descr="Participants will learn how to use pre-trained deep learning models in Microsoft ML Server to generate features that can be used in traditional machine learning approaches.&#10;&#10;Participants will learn how to run these types of featurization at scale. &#10;&#10;Participants will learn how to use an active learning process to build more accurate classifiers by selecting additional training examples&#10;&#10;" title="Session Goals">
            <a:extLst>
              <a:ext uri="{FF2B5EF4-FFF2-40B4-BE49-F238E27FC236}">
                <a16:creationId xmlns:a16="http://schemas.microsoft.com/office/drawing/2014/main" id="{EE938E51-AC46-47CA-82A7-FB1E6428ECB0}"/>
              </a:ext>
            </a:extLst>
          </p:cNvPr>
          <p:cNvSpPr txBox="1">
            <a:spLocks/>
          </p:cNvSpPr>
          <p:nvPr/>
        </p:nvSpPr>
        <p:spPr>
          <a:xfrm>
            <a:off x="273843" y="1668462"/>
            <a:ext cx="11888787" cy="466589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i="1" dirty="0"/>
              <a:t>Participants will learn how to </a:t>
            </a:r>
          </a:p>
          <a:p>
            <a:pPr marL="0" indent="0">
              <a:buFont typeface="Wingdings" panose="05000000000000000000" pitchFamily="2" charset="2"/>
              <a:buNone/>
            </a:pPr>
            <a:endParaRPr lang="en-US" sz="2800" dirty="0"/>
          </a:p>
          <a:p>
            <a:r>
              <a:rPr lang="en-US" sz="2800" dirty="0"/>
              <a:t>use </a:t>
            </a:r>
            <a:r>
              <a:rPr lang="en-US" sz="2800" b="1" dirty="0"/>
              <a:t>pre-trained deep learning models </a:t>
            </a:r>
            <a:r>
              <a:rPr lang="en-US" sz="2800" dirty="0"/>
              <a:t>and</a:t>
            </a:r>
            <a:r>
              <a:rPr lang="en-US" sz="2800" b="1" dirty="0"/>
              <a:t> word embeddings </a:t>
            </a:r>
            <a:r>
              <a:rPr lang="en-US" sz="2800" dirty="0"/>
              <a:t>to generate features that can be used in traditional machine learning approaches.</a:t>
            </a:r>
          </a:p>
          <a:p>
            <a:endParaRPr lang="en-US" sz="2800" dirty="0"/>
          </a:p>
          <a:p>
            <a:r>
              <a:rPr lang="en-US" sz="2800" dirty="0"/>
              <a:t>run these types of </a:t>
            </a:r>
            <a:r>
              <a:rPr lang="en-US" sz="2800" b="1" dirty="0"/>
              <a:t>featurization at scale</a:t>
            </a:r>
            <a:r>
              <a:rPr lang="en-US" sz="2800" dirty="0"/>
              <a:t>. </a:t>
            </a:r>
          </a:p>
          <a:p>
            <a:endParaRPr lang="en-US" sz="2800" dirty="0"/>
          </a:p>
          <a:p>
            <a:r>
              <a:rPr lang="en-US" sz="2800" dirty="0"/>
              <a:t>use an </a:t>
            </a:r>
            <a:r>
              <a:rPr lang="en-US" sz="2800" b="1" dirty="0"/>
              <a:t>active learning process</a:t>
            </a:r>
            <a:r>
              <a:rPr lang="en-US" sz="2800" dirty="0"/>
              <a:t> to take advantage of large sets of unlabeled data to build more accurate classifiers by selecting the most useful additional examples to label for training.</a:t>
            </a:r>
          </a:p>
          <a:p>
            <a:endParaRPr lang="en-US" sz="2800" dirty="0"/>
          </a:p>
        </p:txBody>
      </p:sp>
    </p:spTree>
    <p:extLst>
      <p:ext uri="{BB962C8B-B14F-4D97-AF65-F5344CB8AC3E}">
        <p14:creationId xmlns:p14="http://schemas.microsoft.com/office/powerpoint/2010/main" val="1486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CNN</a:t>
            </a:r>
          </a:p>
        </p:txBody>
      </p:sp>
      <p:pic>
        <p:nvPicPr>
          <p:cNvPr id="7" name="Picture 6" descr="Image result for convolutional neural network">
            <a:extLst>
              <a:ext uri="{FF2B5EF4-FFF2-40B4-BE49-F238E27FC236}">
                <a16:creationId xmlns:a16="http://schemas.microsoft.com/office/drawing/2014/main" id="{9F69C768-61A9-4355-B9D9-8C9E644CA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820862"/>
            <a:ext cx="11201400" cy="3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Region-based CNNs</a:t>
            </a:r>
          </a:p>
        </p:txBody>
      </p:sp>
      <p:grpSp>
        <p:nvGrpSpPr>
          <p:cNvPr id="13" name="Group 12">
            <a:extLst>
              <a:ext uri="{FF2B5EF4-FFF2-40B4-BE49-F238E27FC236}">
                <a16:creationId xmlns:a16="http://schemas.microsoft.com/office/drawing/2014/main" id="{B21B0BB6-711F-4751-AFF9-8375D9554C6C}"/>
              </a:ext>
            </a:extLst>
          </p:cNvPr>
          <p:cNvGrpSpPr/>
          <p:nvPr/>
        </p:nvGrpSpPr>
        <p:grpSpPr>
          <a:xfrm>
            <a:off x="838200" y="1212849"/>
            <a:ext cx="11323636" cy="5419971"/>
            <a:chOff x="838200" y="2636418"/>
            <a:chExt cx="9485930" cy="3996402"/>
          </a:xfrm>
        </p:grpSpPr>
        <p:grpSp>
          <p:nvGrpSpPr>
            <p:cNvPr id="14" name="Group 13">
              <a:extLst>
                <a:ext uri="{FF2B5EF4-FFF2-40B4-BE49-F238E27FC236}">
                  <a16:creationId xmlns:a16="http://schemas.microsoft.com/office/drawing/2014/main" id="{342416B5-AEDF-45ED-879B-61F312363994}"/>
                </a:ext>
              </a:extLst>
            </p:cNvPr>
            <p:cNvGrpSpPr/>
            <p:nvPr/>
          </p:nvGrpSpPr>
          <p:grpSpPr>
            <a:xfrm>
              <a:off x="838200" y="2636418"/>
              <a:ext cx="8405650" cy="3996402"/>
              <a:chOff x="838200" y="2636418"/>
              <a:chExt cx="8405650" cy="3996402"/>
            </a:xfrm>
          </p:grpSpPr>
          <p:pic>
            <p:nvPicPr>
              <p:cNvPr id="16" name="Picture 2" descr="https://cdn-images-1.medium.com/max/1320/0*k7ld-_ZCL6QOonRw.png">
                <a:extLst>
                  <a:ext uri="{FF2B5EF4-FFF2-40B4-BE49-F238E27FC236}">
                    <a16:creationId xmlns:a16="http://schemas.microsoft.com/office/drawing/2014/main" id="{4B0F15C8-AB4B-40B9-8552-6314AC88D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222" y="2636418"/>
                <a:ext cx="6479628" cy="19000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jhui.github.io/assets/rcnn/select.png">
                <a:extLst>
                  <a:ext uri="{FF2B5EF4-FFF2-40B4-BE49-F238E27FC236}">
                    <a16:creationId xmlns:a16="http://schemas.microsoft.com/office/drawing/2014/main" id="{C26B7B62-E9D8-4734-AB26-941BC5682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35855"/>
                <a:ext cx="3055541" cy="199696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7F65FAF-12C8-415F-BE94-316B606C7391}"/>
                  </a:ext>
                </a:extLst>
              </p:cNvPr>
              <p:cNvCxnSpPr/>
              <p:nvPr/>
            </p:nvCxnSpPr>
            <p:spPr>
              <a:xfrm flipH="1">
                <a:off x="4014952" y="4715734"/>
                <a:ext cx="1056290" cy="11929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DCD4520-69F6-4C81-AAAE-5D441654F025}"/>
                  </a:ext>
                </a:extLst>
              </p:cNvPr>
              <p:cNvSpPr txBox="1"/>
              <p:nvPr/>
            </p:nvSpPr>
            <p:spPr>
              <a:xfrm>
                <a:off x="3951889" y="6026511"/>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Selective search</a:t>
                </a:r>
              </a:p>
            </p:txBody>
          </p:sp>
          <p:cxnSp>
            <p:nvCxnSpPr>
              <p:cNvPr id="20" name="Straight Arrow Connector 19">
                <a:extLst>
                  <a:ext uri="{FF2B5EF4-FFF2-40B4-BE49-F238E27FC236}">
                    <a16:creationId xmlns:a16="http://schemas.microsoft.com/office/drawing/2014/main" id="{94D5C8C7-3A2A-41F6-B272-3FB3229B8CB3}"/>
                  </a:ext>
                </a:extLst>
              </p:cNvPr>
              <p:cNvCxnSpPr>
                <a:cxnSpLocks/>
              </p:cNvCxnSpPr>
              <p:nvPr/>
            </p:nvCxnSpPr>
            <p:spPr>
              <a:xfrm flipH="1">
                <a:off x="6942083" y="4737189"/>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CABF468-F638-4E2C-B5D0-9D6E1A5BE6C0}"/>
                  </a:ext>
                </a:extLst>
              </p:cNvPr>
              <p:cNvSpPr txBox="1"/>
              <p:nvPr/>
            </p:nvSpPr>
            <p:spPr>
              <a:xfrm>
                <a:off x="6185339" y="5624619"/>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CNN network</a:t>
                </a:r>
              </a:p>
            </p:txBody>
          </p:sp>
          <p:cxnSp>
            <p:nvCxnSpPr>
              <p:cNvPr id="22" name="Straight Arrow Connector 21">
                <a:extLst>
                  <a:ext uri="{FF2B5EF4-FFF2-40B4-BE49-F238E27FC236}">
                    <a16:creationId xmlns:a16="http://schemas.microsoft.com/office/drawing/2014/main" id="{8E5191C2-245A-4786-BD89-8BE431432B3D}"/>
                  </a:ext>
                </a:extLst>
              </p:cNvPr>
              <p:cNvCxnSpPr>
                <a:cxnSpLocks/>
              </p:cNvCxnSpPr>
              <p:nvPr/>
            </p:nvCxnSpPr>
            <p:spPr>
              <a:xfrm flipH="1">
                <a:off x="8807669" y="4727097"/>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1B211AB-7CED-44D0-BFC1-72E902681F84}"/>
                </a:ext>
              </a:extLst>
            </p:cNvPr>
            <p:cNvSpPr txBox="1"/>
            <p:nvPr/>
          </p:nvSpPr>
          <p:spPr>
            <a:xfrm>
              <a:off x="8453289" y="5634337"/>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SVM</a:t>
              </a:r>
            </a:p>
          </p:txBody>
        </p:sp>
      </p:grpSp>
    </p:spTree>
    <p:extLst>
      <p:ext uri="{BB962C8B-B14F-4D97-AF65-F5344CB8AC3E}">
        <p14:creationId xmlns:p14="http://schemas.microsoft.com/office/powerpoint/2010/main" val="34283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gradFill>
                  <a:gsLst>
                    <a:gs pos="21538">
                      <a:schemeClr val="tx1"/>
                    </a:gs>
                    <a:gs pos="33000">
                      <a:schemeClr val="tx1"/>
                    </a:gs>
                  </a:gsLst>
                  <a:lin ang="5400000" scaled="0"/>
                </a:gradFill>
              </a:rPr>
              <a:t>Tensorflow</a:t>
            </a:r>
            <a:r>
              <a:rPr lang="en-US" sz="4000" dirty="0">
                <a:gradFill>
                  <a:gsLst>
                    <a:gs pos="21538">
                      <a:schemeClr val="tx1"/>
                    </a:gs>
                    <a:gs pos="33000">
                      <a:schemeClr val="tx1"/>
                    </a:gs>
                  </a:gsLst>
                  <a:lin ang="5400000" scaled="0"/>
                </a:gradFill>
              </a:rPr>
              <a:t> Object Detection API</a:t>
            </a:r>
          </a:p>
        </p:txBody>
      </p:sp>
      <p:sp>
        <p:nvSpPr>
          <p:cNvPr id="3" name="Rectangle 2">
            <a:extLst>
              <a:ext uri="{FF2B5EF4-FFF2-40B4-BE49-F238E27FC236}">
                <a16:creationId xmlns:a16="http://schemas.microsoft.com/office/drawing/2014/main" id="{2BA60F21-45C7-4AB1-8048-D07443DA993A}"/>
              </a:ext>
            </a:extLst>
          </p:cNvPr>
          <p:cNvSpPr/>
          <p:nvPr/>
        </p:nvSpPr>
        <p:spPr>
          <a:xfrm>
            <a:off x="274639" y="1212849"/>
            <a:ext cx="9051924" cy="3785652"/>
          </a:xfrm>
          <a:prstGeom prst="rect">
            <a:avLst/>
          </a:prstGeom>
        </p:spPr>
        <p:txBody>
          <a:bodyPr wrap="square">
            <a:spAutoFit/>
          </a:bodyPr>
          <a:lstStyle/>
          <a:p>
            <a:r>
              <a:rPr lang="en-US" sz="2400" dirty="0">
                <a:hlinkClick r:id="rId3"/>
              </a:rPr>
              <a:t>https://github.com/tensorflow/models/blob/master/research/object_detection</a:t>
            </a:r>
            <a:r>
              <a:rPr lang="en-US" sz="2400" dirty="0"/>
              <a:t> </a:t>
            </a:r>
          </a:p>
          <a:p>
            <a:pPr marL="457200" indent="-457200">
              <a:buFont typeface="Arial" panose="020B0604020202020204" pitchFamily="34" charset="0"/>
              <a:buChar char="•"/>
            </a:pPr>
            <a:r>
              <a:rPr lang="en-US" sz="3200" dirty="0"/>
              <a:t>Variety of powerful pre-trained models :</a:t>
            </a:r>
          </a:p>
          <a:p>
            <a:pPr lvl="1">
              <a:buFontTx/>
              <a:buChar char="-"/>
            </a:pPr>
            <a:r>
              <a:rPr lang="en-US" sz="3200" dirty="0"/>
              <a:t> Faster RCNN with </a:t>
            </a:r>
            <a:r>
              <a:rPr lang="en-US" sz="3200" dirty="0" err="1"/>
              <a:t>ResNet</a:t>
            </a:r>
            <a:r>
              <a:rPr lang="en-US" sz="3200" dirty="0"/>
              <a:t>  50, 101, 152;</a:t>
            </a:r>
          </a:p>
          <a:p>
            <a:pPr lvl="1">
              <a:buFontTx/>
              <a:buChar char="-"/>
            </a:pPr>
            <a:r>
              <a:rPr lang="en-US" sz="3200" dirty="0"/>
              <a:t> RFCN with Resnet 101</a:t>
            </a:r>
          </a:p>
          <a:p>
            <a:pPr lvl="1">
              <a:buFontTx/>
              <a:buChar char="-"/>
            </a:pPr>
            <a:r>
              <a:rPr lang="en-US" sz="3200" dirty="0"/>
              <a:t> SSD</a:t>
            </a:r>
          </a:p>
          <a:p>
            <a:pPr marL="457200" indent="-457200">
              <a:buFont typeface="Arial" panose="020B0604020202020204" pitchFamily="34" charset="0"/>
              <a:buChar char="•"/>
            </a:pPr>
            <a:r>
              <a:rPr lang="en-US" sz="3200" dirty="0"/>
              <a:t> Rich config files: tune learning rate, optimizer, data augmentation</a:t>
            </a:r>
          </a:p>
        </p:txBody>
      </p:sp>
    </p:spTree>
    <p:extLst>
      <p:ext uri="{BB962C8B-B14F-4D97-AF65-F5344CB8AC3E}">
        <p14:creationId xmlns:p14="http://schemas.microsoft.com/office/powerpoint/2010/main" val="28826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Pipeline for data labeling</a:t>
            </a:r>
          </a:p>
        </p:txBody>
      </p:sp>
      <p:grpSp>
        <p:nvGrpSpPr>
          <p:cNvPr id="6" name="Group 5">
            <a:extLst>
              <a:ext uri="{FF2B5EF4-FFF2-40B4-BE49-F238E27FC236}">
                <a16:creationId xmlns:a16="http://schemas.microsoft.com/office/drawing/2014/main" id="{8F40476C-68F3-468E-BE2C-0EB87ACD14F9}"/>
              </a:ext>
            </a:extLst>
          </p:cNvPr>
          <p:cNvGrpSpPr/>
          <p:nvPr/>
        </p:nvGrpSpPr>
        <p:grpSpPr>
          <a:xfrm>
            <a:off x="731837" y="1516062"/>
            <a:ext cx="8520304" cy="5105401"/>
            <a:chOff x="731837" y="1516062"/>
            <a:chExt cx="8520304" cy="5105401"/>
          </a:xfrm>
        </p:grpSpPr>
        <p:grpSp>
          <p:nvGrpSpPr>
            <p:cNvPr id="5" name="Group 4">
              <a:extLst>
                <a:ext uri="{FF2B5EF4-FFF2-40B4-BE49-F238E27FC236}">
                  <a16:creationId xmlns:a16="http://schemas.microsoft.com/office/drawing/2014/main" id="{E27D3AD0-AAD8-4ECE-8CD8-8ED8DEAFD7BF}"/>
                </a:ext>
              </a:extLst>
            </p:cNvPr>
            <p:cNvGrpSpPr/>
            <p:nvPr/>
          </p:nvGrpSpPr>
          <p:grpSpPr>
            <a:xfrm>
              <a:off x="6354903" y="1597964"/>
              <a:ext cx="2897238" cy="1932039"/>
              <a:chOff x="6958926" y="1444706"/>
              <a:chExt cx="2897238" cy="1932039"/>
            </a:xfrm>
          </p:grpSpPr>
          <p:pic>
            <p:nvPicPr>
              <p:cNvPr id="1026" name="Picture 2" descr="Image result for Gpu Titan X">
                <a:extLst>
                  <a:ext uri="{FF2B5EF4-FFF2-40B4-BE49-F238E27FC236}">
                    <a16:creationId xmlns:a16="http://schemas.microsoft.com/office/drawing/2014/main" id="{EFDE102C-9EBD-40B3-97E9-69DD17169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26" y="1444706"/>
                <a:ext cx="2286000" cy="1932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sorflow">
                <a:extLst>
                  <a:ext uri="{FF2B5EF4-FFF2-40B4-BE49-F238E27FC236}">
                    <a16:creationId xmlns:a16="http://schemas.microsoft.com/office/drawing/2014/main" id="{D8A2C4E9-F166-426F-9B59-C1311C2A6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3687" y="1444884"/>
                <a:ext cx="1222477" cy="10189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Image result for azure icon person laptop">
              <a:extLst>
                <a:ext uri="{FF2B5EF4-FFF2-40B4-BE49-F238E27FC236}">
                  <a16:creationId xmlns:a16="http://schemas.microsoft.com/office/drawing/2014/main" id="{9670B8E9-EE8B-465F-87D4-2CDDCE13A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037" y="4106862"/>
              <a:ext cx="2514601" cy="25146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sj.com/articles/2015/09/10/~/media/ECG/redmondmag/Images/introimages/131101MackieAzureCloud.jpg">
              <a:extLst>
                <a:ext uri="{FF2B5EF4-FFF2-40B4-BE49-F238E27FC236}">
                  <a16:creationId xmlns:a16="http://schemas.microsoft.com/office/drawing/2014/main" id="{B53F4118-C671-4CA5-93BE-D55871629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1516062"/>
              <a:ext cx="2895600" cy="201394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DE6ABE1-4633-47E7-9C42-8C37209E7386}"/>
                </a:ext>
              </a:extLst>
            </p:cNvPr>
            <p:cNvSpPr/>
            <p:nvPr/>
          </p:nvSpPr>
          <p:spPr bwMode="auto">
            <a:xfrm rot="7578114">
              <a:off x="6387802" y="4030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B7B89555-82E1-485F-A6BF-F24BAD24176A}"/>
                </a:ext>
              </a:extLst>
            </p:cNvPr>
            <p:cNvSpPr/>
            <p:nvPr/>
          </p:nvSpPr>
          <p:spPr bwMode="auto">
            <a:xfrm rot="13753733">
              <a:off x="3024250" y="4020481"/>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Arrow: Right 11">
              <a:extLst>
                <a:ext uri="{FF2B5EF4-FFF2-40B4-BE49-F238E27FC236}">
                  <a16:creationId xmlns:a16="http://schemas.microsoft.com/office/drawing/2014/main" id="{9E3733AE-5DF2-46A5-BB43-3C44B0C567A9}"/>
                </a:ext>
              </a:extLst>
            </p:cNvPr>
            <p:cNvSpPr/>
            <p:nvPr/>
          </p:nvSpPr>
          <p:spPr bwMode="auto">
            <a:xfrm>
              <a:off x="4582635" y="2263126"/>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 name="Rectangle 2">
            <a:extLst>
              <a:ext uri="{FF2B5EF4-FFF2-40B4-BE49-F238E27FC236}">
                <a16:creationId xmlns:a16="http://schemas.microsoft.com/office/drawing/2014/main" id="{CC92F16A-2D4F-4897-B642-22D7E999D967}"/>
              </a:ext>
            </a:extLst>
          </p:cNvPr>
          <p:cNvSpPr/>
          <p:nvPr/>
        </p:nvSpPr>
        <p:spPr>
          <a:xfrm>
            <a:off x="7056437" y="6152139"/>
            <a:ext cx="5206490" cy="369332"/>
          </a:xfrm>
          <a:prstGeom prst="rect">
            <a:avLst/>
          </a:prstGeom>
        </p:spPr>
        <p:txBody>
          <a:bodyPr wrap="none">
            <a:spAutoFit/>
          </a:bodyPr>
          <a:lstStyle/>
          <a:p>
            <a:r>
              <a:rPr lang="en-US" dirty="0">
                <a:hlinkClick r:id="rId7"/>
              </a:rPr>
              <a:t>https://github.com/olgaliak/active-learning-detect</a:t>
            </a:r>
            <a:r>
              <a:rPr lang="en-US" dirty="0"/>
              <a:t> </a:t>
            </a:r>
          </a:p>
        </p:txBody>
      </p:sp>
    </p:spTree>
    <p:extLst>
      <p:ext uri="{BB962C8B-B14F-4D97-AF65-F5344CB8AC3E}">
        <p14:creationId xmlns:p14="http://schemas.microsoft.com/office/powerpoint/2010/main" val="13694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Label initial dataset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Spend 1-2 hours</a:t>
            </a:r>
          </a:p>
          <a:p>
            <a:pPr marL="457200" indent="-457200">
              <a:buFont typeface="Arial" panose="020B0604020202020204" pitchFamily="34" charset="0"/>
              <a:buChar char="•"/>
            </a:pPr>
            <a:r>
              <a:rPr lang="en-US" sz="3200" dirty="0"/>
              <a:t>Train simple model</a:t>
            </a:r>
          </a:p>
          <a:p>
            <a:pPr marL="457200" indent="-457200">
              <a:buFont typeface="Arial" panose="020B0604020202020204" pitchFamily="34" charset="0"/>
              <a:buChar char="•"/>
            </a:pPr>
            <a:r>
              <a:rPr lang="en-US" sz="3200" dirty="0"/>
              <a:t>Select  set of images where model was less certain</a:t>
            </a:r>
          </a:p>
          <a:p>
            <a:pPr marL="457200" indent="-457200">
              <a:buFont typeface="Arial" panose="020B0604020202020204" pitchFamily="34" charset="0"/>
              <a:buChar char="•"/>
            </a:pPr>
            <a:r>
              <a:rPr lang="en-US" sz="3200" dirty="0"/>
              <a:t>Review predicted bounding boxes for knots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5267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 model #2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Model #2 will have more data</a:t>
            </a:r>
          </a:p>
          <a:p>
            <a:pPr marL="457200" indent="-457200">
              <a:buFont typeface="Arial" panose="020B0604020202020204" pitchFamily="34" charset="0"/>
              <a:buChar char="•"/>
            </a:pPr>
            <a:r>
              <a:rPr lang="en-US" sz="3200" dirty="0"/>
              <a:t>May need to train longer  (monitor train\validation loss)</a:t>
            </a:r>
          </a:p>
          <a:p>
            <a:pPr marL="457200" indent="-457200">
              <a:buFont typeface="Arial" panose="020B0604020202020204" pitchFamily="34" charset="0"/>
              <a:buChar char="•"/>
            </a:pPr>
            <a:r>
              <a:rPr lang="en-US" sz="3200" dirty="0"/>
              <a:t>Get newer set of predicted bounding boxes for knots</a:t>
            </a:r>
          </a:p>
          <a:p>
            <a:pPr marL="457200" indent="-457200">
              <a:buFont typeface="Arial" panose="020B0604020202020204" pitchFamily="34" charset="0"/>
              <a:buChar char="•"/>
            </a:pPr>
            <a:r>
              <a:rPr lang="en-US" sz="3200" dirty="0"/>
              <a:t>…. [repeat]</a:t>
            </a:r>
          </a:p>
        </p:txBody>
      </p:sp>
    </p:spTree>
    <p:extLst>
      <p:ext uri="{BB962C8B-B14F-4D97-AF65-F5344CB8AC3E}">
        <p14:creationId xmlns:p14="http://schemas.microsoft.com/office/powerpoint/2010/main" val="203765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181862"/>
          </a:xfrm>
        </p:spPr>
        <p:txBody>
          <a:bodyPr/>
          <a:lstStyle/>
          <a:p>
            <a:r>
              <a:rPr lang="en-US" dirty="0"/>
              <a:t>Review pre-labeled images</a:t>
            </a:r>
          </a:p>
        </p:txBody>
      </p:sp>
      <p:sp>
        <p:nvSpPr>
          <p:cNvPr id="3" name="Rectangle 2">
            <a:extLst>
              <a:ext uri="{FF2B5EF4-FFF2-40B4-BE49-F238E27FC236}">
                <a16:creationId xmlns:a16="http://schemas.microsoft.com/office/drawing/2014/main" id="{7F1CF3E9-A98F-49C3-890A-36BA70DE11E6}"/>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8302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1)</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only on 100 images and </a:t>
            </a:r>
          </a:p>
          <a:p>
            <a:pPr marL="457200" indent="-457200">
              <a:buFont typeface="Arial" panose="020B0604020202020204" pitchFamily="34" charset="0"/>
              <a:buChar char="•"/>
            </a:pPr>
            <a:r>
              <a:rPr lang="en-US" sz="2400" dirty="0"/>
              <a:t>Only 30 images have predictions with confidence &gt; 70</a:t>
            </a:r>
          </a:p>
          <a:p>
            <a:pPr marL="457200" indent="-457200">
              <a:buFont typeface="Arial" panose="020B0604020202020204" pitchFamily="34" charset="0"/>
              <a:buChar char="•"/>
            </a:pPr>
            <a:r>
              <a:rPr lang="en-US" sz="2400" dirty="0"/>
              <a:t>Already able to find some notes</a:t>
            </a:r>
          </a:p>
          <a:p>
            <a:pPr marL="457200" indent="-457200">
              <a:buFont typeface="Arial" panose="020B0604020202020204" pitchFamily="34" charset="0"/>
              <a:buChar char="•"/>
            </a:pPr>
            <a:r>
              <a:rPr lang="en-US" sz="2400" dirty="0"/>
              <a:t>Model is not certain: multiple bounding boxes over one knot</a:t>
            </a:r>
          </a:p>
        </p:txBody>
      </p:sp>
      <p:pic>
        <p:nvPicPr>
          <p:cNvPr id="3" name="Picture 2">
            <a:extLst>
              <a:ext uri="{FF2B5EF4-FFF2-40B4-BE49-F238E27FC236}">
                <a16:creationId xmlns:a16="http://schemas.microsoft.com/office/drawing/2014/main" id="{347238F1-8A95-4572-9A6B-ADFEC4E33A4F}"/>
              </a:ext>
            </a:extLst>
          </p:cNvPr>
          <p:cNvPicPr>
            <a:picLocks noChangeAspect="1"/>
          </p:cNvPicPr>
          <p:nvPr/>
        </p:nvPicPr>
        <p:blipFill>
          <a:blip r:embed="rId3"/>
          <a:stretch>
            <a:fillRect/>
          </a:stretch>
        </p:blipFill>
        <p:spPr>
          <a:xfrm>
            <a:off x="655637" y="2735262"/>
            <a:ext cx="3235862" cy="3416801"/>
          </a:xfrm>
          <a:prstGeom prst="rect">
            <a:avLst/>
          </a:prstGeom>
        </p:spPr>
      </p:pic>
      <p:pic>
        <p:nvPicPr>
          <p:cNvPr id="4" name="Picture 3">
            <a:extLst>
              <a:ext uri="{FF2B5EF4-FFF2-40B4-BE49-F238E27FC236}">
                <a16:creationId xmlns:a16="http://schemas.microsoft.com/office/drawing/2014/main" id="{D452C3E7-7B65-4129-A766-3F3A6E7C93AA}"/>
              </a:ext>
            </a:extLst>
          </p:cNvPr>
          <p:cNvPicPr>
            <a:picLocks noChangeAspect="1"/>
          </p:cNvPicPr>
          <p:nvPr/>
        </p:nvPicPr>
        <p:blipFill>
          <a:blip r:embed="rId4"/>
          <a:stretch>
            <a:fillRect/>
          </a:stretch>
        </p:blipFill>
        <p:spPr>
          <a:xfrm>
            <a:off x="4541837" y="2735262"/>
            <a:ext cx="3276600" cy="3473367"/>
          </a:xfrm>
          <a:prstGeom prst="rect">
            <a:avLst/>
          </a:prstGeom>
        </p:spPr>
      </p:pic>
    </p:spTree>
    <p:extLst>
      <p:ext uri="{BB962C8B-B14F-4D97-AF65-F5344CB8AC3E}">
        <p14:creationId xmlns:p14="http://schemas.microsoft.com/office/powerpoint/2010/main" val="277591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2)</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 130 images</a:t>
            </a:r>
          </a:p>
          <a:p>
            <a:pPr marL="457200" indent="-457200">
              <a:buFont typeface="Arial" panose="020B0604020202020204" pitchFamily="34" charset="0"/>
              <a:buChar char="•"/>
            </a:pPr>
            <a:r>
              <a:rPr lang="en-US" sz="2400" dirty="0"/>
              <a:t>100 images with  predictions with confidence  &gt; 70 were reviewed</a:t>
            </a:r>
          </a:p>
          <a:p>
            <a:pPr marL="457200" indent="-457200">
              <a:buFont typeface="Arial" panose="020B0604020202020204" pitchFamily="34" charset="0"/>
              <a:buChar char="•"/>
            </a:pPr>
            <a:r>
              <a:rPr lang="en-US" sz="2400" dirty="0"/>
              <a:t>Better performance</a:t>
            </a:r>
          </a:p>
          <a:p>
            <a:pPr marL="457200" indent="-457200">
              <a:buFont typeface="Arial" panose="020B0604020202020204" pitchFamily="34" charset="0"/>
              <a:buChar char="•"/>
            </a:pPr>
            <a:r>
              <a:rPr lang="en-US" sz="2400" dirty="0"/>
              <a:t>Models is not certain: multiple bounding boxes over one knot</a:t>
            </a:r>
          </a:p>
        </p:txBody>
      </p:sp>
      <p:pic>
        <p:nvPicPr>
          <p:cNvPr id="5" name="Picture 4">
            <a:extLst>
              <a:ext uri="{FF2B5EF4-FFF2-40B4-BE49-F238E27FC236}">
                <a16:creationId xmlns:a16="http://schemas.microsoft.com/office/drawing/2014/main" id="{A1134CC2-9E44-404A-A70C-E464E7591793}"/>
              </a:ext>
            </a:extLst>
          </p:cNvPr>
          <p:cNvPicPr>
            <a:picLocks noChangeAspect="1"/>
          </p:cNvPicPr>
          <p:nvPr/>
        </p:nvPicPr>
        <p:blipFill>
          <a:blip r:embed="rId3"/>
          <a:stretch>
            <a:fillRect/>
          </a:stretch>
        </p:blipFill>
        <p:spPr>
          <a:xfrm>
            <a:off x="579437" y="2963862"/>
            <a:ext cx="3819348" cy="3996992"/>
          </a:xfrm>
          <a:prstGeom prst="rect">
            <a:avLst/>
          </a:prstGeom>
        </p:spPr>
      </p:pic>
      <p:pic>
        <p:nvPicPr>
          <p:cNvPr id="6" name="Picture 5">
            <a:extLst>
              <a:ext uri="{FF2B5EF4-FFF2-40B4-BE49-F238E27FC236}">
                <a16:creationId xmlns:a16="http://schemas.microsoft.com/office/drawing/2014/main" id="{4FCA866C-2665-456F-84CA-D8E937089C97}"/>
              </a:ext>
            </a:extLst>
          </p:cNvPr>
          <p:cNvPicPr>
            <a:picLocks noChangeAspect="1"/>
          </p:cNvPicPr>
          <p:nvPr/>
        </p:nvPicPr>
        <p:blipFill>
          <a:blip r:embed="rId4"/>
          <a:stretch>
            <a:fillRect/>
          </a:stretch>
        </p:blipFill>
        <p:spPr>
          <a:xfrm>
            <a:off x="5456237" y="2963862"/>
            <a:ext cx="3890091" cy="4021275"/>
          </a:xfrm>
          <a:prstGeom prst="rect">
            <a:avLst/>
          </a:prstGeom>
        </p:spPr>
      </p:pic>
    </p:spTree>
    <p:extLst>
      <p:ext uri="{BB962C8B-B14F-4D97-AF65-F5344CB8AC3E}">
        <p14:creationId xmlns:p14="http://schemas.microsoft.com/office/powerpoint/2010/main" val="35335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3)</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200329"/>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+100= 230 images</a:t>
            </a:r>
          </a:p>
          <a:p>
            <a:pPr marL="457200" indent="-457200">
              <a:buFont typeface="Arial" panose="020B0604020202020204" pitchFamily="34" charset="0"/>
              <a:buChar char="•"/>
            </a:pPr>
            <a:r>
              <a:rPr lang="en-US" sz="2400" dirty="0"/>
              <a:t>Much less “duplication” of </a:t>
            </a:r>
            <a:r>
              <a:rPr lang="en-US" sz="2400" dirty="0" err="1"/>
              <a:t>bboxes</a:t>
            </a:r>
            <a:r>
              <a:rPr lang="en-US" sz="2400" dirty="0"/>
              <a:t> over one knot</a:t>
            </a:r>
          </a:p>
          <a:p>
            <a:pPr marL="457200" indent="-45720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AAEDAC39-305F-489D-8782-7A408FD358E9}"/>
              </a:ext>
            </a:extLst>
          </p:cNvPr>
          <p:cNvPicPr>
            <a:picLocks noChangeAspect="1"/>
          </p:cNvPicPr>
          <p:nvPr/>
        </p:nvPicPr>
        <p:blipFill>
          <a:blip r:embed="rId3"/>
          <a:stretch>
            <a:fillRect/>
          </a:stretch>
        </p:blipFill>
        <p:spPr>
          <a:xfrm>
            <a:off x="808037" y="2278062"/>
            <a:ext cx="4375466" cy="4520756"/>
          </a:xfrm>
          <a:prstGeom prst="rect">
            <a:avLst/>
          </a:prstGeom>
        </p:spPr>
      </p:pic>
      <p:pic>
        <p:nvPicPr>
          <p:cNvPr id="4" name="Picture 3">
            <a:extLst>
              <a:ext uri="{FF2B5EF4-FFF2-40B4-BE49-F238E27FC236}">
                <a16:creationId xmlns:a16="http://schemas.microsoft.com/office/drawing/2014/main" id="{837B44FC-EA8A-4B39-9545-66DAC6C30C7B}"/>
              </a:ext>
            </a:extLst>
          </p:cNvPr>
          <p:cNvPicPr>
            <a:picLocks noChangeAspect="1"/>
          </p:cNvPicPr>
          <p:nvPr/>
        </p:nvPicPr>
        <p:blipFill>
          <a:blip r:embed="rId4"/>
          <a:stretch>
            <a:fillRect/>
          </a:stretch>
        </p:blipFill>
        <p:spPr>
          <a:xfrm>
            <a:off x="5989637" y="2278062"/>
            <a:ext cx="4323715" cy="4581346"/>
          </a:xfrm>
          <a:prstGeom prst="rect">
            <a:avLst/>
          </a:prstGeom>
        </p:spPr>
      </p:pic>
    </p:spTree>
    <p:extLst>
      <p:ext uri="{BB962C8B-B14F-4D97-AF65-F5344CB8AC3E}">
        <p14:creationId xmlns:p14="http://schemas.microsoft.com/office/powerpoint/2010/main" val="39127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777D-290C-4D22-86FC-E492E5BC871F}"/>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A863A352-12C9-4F39-B952-F82C79049C1B}"/>
              </a:ext>
            </a:extLst>
          </p:cNvPr>
          <p:cNvSpPr>
            <a:spLocks noGrp="1"/>
          </p:cNvSpPr>
          <p:nvPr>
            <p:ph type="body" sz="quarter" idx="10"/>
          </p:nvPr>
        </p:nvSpPr>
        <p:spPr>
          <a:xfrm>
            <a:off x="503237" y="1287462"/>
            <a:ext cx="5715000" cy="2566857"/>
          </a:xfrm>
        </p:spPr>
        <p:txBody>
          <a:bodyPr/>
          <a:lstStyle/>
          <a:p>
            <a:pPr marL="0" indent="0">
              <a:buNone/>
            </a:pPr>
            <a:r>
              <a:rPr lang="en-US" dirty="0"/>
              <a:t>“Wiki detox”</a:t>
            </a:r>
          </a:p>
          <a:p>
            <a:r>
              <a:rPr lang="en-US" sz="2400" dirty="0"/>
              <a:t>Active learning from text data.</a:t>
            </a:r>
          </a:p>
          <a:p>
            <a:r>
              <a:rPr lang="en-US" sz="2400" dirty="0"/>
              <a:t>Binary classifier: is this comment a personal attack?</a:t>
            </a:r>
          </a:p>
          <a:p>
            <a:r>
              <a:rPr lang="en-US" sz="2400" dirty="0"/>
              <a:t>Featurization from pre-trained word embeddings.</a:t>
            </a:r>
          </a:p>
        </p:txBody>
      </p:sp>
      <p:sp>
        <p:nvSpPr>
          <p:cNvPr id="4" name="Text Placeholder 2">
            <a:extLst>
              <a:ext uri="{FF2B5EF4-FFF2-40B4-BE49-F238E27FC236}">
                <a16:creationId xmlns:a16="http://schemas.microsoft.com/office/drawing/2014/main" id="{3DF03BD4-EDA3-49BB-8C2F-92281C838026}"/>
              </a:ext>
            </a:extLst>
          </p:cNvPr>
          <p:cNvSpPr txBox="1">
            <a:spLocks/>
          </p:cNvSpPr>
          <p:nvPr/>
        </p:nvSpPr>
        <p:spPr>
          <a:xfrm>
            <a:off x="6065837" y="1287462"/>
            <a:ext cx="5715000" cy="256685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Wood knot images</a:t>
            </a:r>
          </a:p>
          <a:p>
            <a:r>
              <a:rPr lang="en-US" sz="2400" dirty="0"/>
              <a:t>Active learning from image data.</a:t>
            </a:r>
          </a:p>
          <a:p>
            <a:r>
              <a:rPr lang="en-US" sz="2400" dirty="0"/>
              <a:t>Multi-class classifier: which type of knot is this</a:t>
            </a:r>
          </a:p>
          <a:p>
            <a:r>
              <a:rPr lang="en-US" sz="2400" dirty="0"/>
              <a:t>Featurization from pre-trained deep learning model (Resnet)</a:t>
            </a:r>
          </a:p>
        </p:txBody>
      </p:sp>
    </p:spTree>
    <p:extLst>
      <p:ext uri="{BB962C8B-B14F-4D97-AF65-F5344CB8AC3E}">
        <p14:creationId xmlns:p14="http://schemas.microsoft.com/office/powerpoint/2010/main" val="8922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Training loss</a:t>
            </a:r>
          </a:p>
        </p:txBody>
      </p:sp>
      <p:pic>
        <p:nvPicPr>
          <p:cNvPr id="3" name="Picture 2">
            <a:extLst>
              <a:ext uri="{FF2B5EF4-FFF2-40B4-BE49-F238E27FC236}">
                <a16:creationId xmlns:a16="http://schemas.microsoft.com/office/drawing/2014/main" id="{8275B815-E8DA-4C6F-9CB4-F3593E833E64}"/>
              </a:ext>
            </a:extLst>
          </p:cNvPr>
          <p:cNvPicPr>
            <a:picLocks noChangeAspect="1"/>
          </p:cNvPicPr>
          <p:nvPr/>
        </p:nvPicPr>
        <p:blipFill>
          <a:blip r:embed="rId3"/>
          <a:stretch>
            <a:fillRect/>
          </a:stretch>
        </p:blipFill>
        <p:spPr>
          <a:xfrm>
            <a:off x="3246437" y="3848887"/>
            <a:ext cx="8808544" cy="2850364"/>
          </a:xfrm>
          <a:prstGeom prst="rect">
            <a:avLst/>
          </a:prstGeom>
        </p:spPr>
      </p:pic>
      <p:pic>
        <p:nvPicPr>
          <p:cNvPr id="4" name="Picture 3">
            <a:extLst>
              <a:ext uri="{FF2B5EF4-FFF2-40B4-BE49-F238E27FC236}">
                <a16:creationId xmlns:a16="http://schemas.microsoft.com/office/drawing/2014/main" id="{F494F050-BE75-43CC-86C5-2A20DD1D220D}"/>
              </a:ext>
            </a:extLst>
          </p:cNvPr>
          <p:cNvPicPr>
            <a:picLocks noChangeAspect="1"/>
          </p:cNvPicPr>
          <p:nvPr/>
        </p:nvPicPr>
        <p:blipFill>
          <a:blip r:embed="rId4"/>
          <a:stretch>
            <a:fillRect/>
          </a:stretch>
        </p:blipFill>
        <p:spPr>
          <a:xfrm>
            <a:off x="3266198" y="815805"/>
            <a:ext cx="8961438" cy="2686657"/>
          </a:xfrm>
          <a:prstGeom prst="rect">
            <a:avLst/>
          </a:prstGeom>
        </p:spPr>
      </p:pic>
      <p:sp>
        <p:nvSpPr>
          <p:cNvPr id="5" name="TextBox 4">
            <a:extLst>
              <a:ext uri="{FF2B5EF4-FFF2-40B4-BE49-F238E27FC236}">
                <a16:creationId xmlns:a16="http://schemas.microsoft.com/office/drawing/2014/main" id="{7343DC1E-702C-40BF-BBC2-2100D2144B92}"/>
              </a:ext>
            </a:extLst>
          </p:cNvPr>
          <p:cNvSpPr txBox="1"/>
          <p:nvPr/>
        </p:nvSpPr>
        <p:spPr>
          <a:xfrm>
            <a:off x="274639" y="1135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1:</a:t>
            </a:r>
          </a:p>
          <a:p>
            <a:pPr>
              <a:lnSpc>
                <a:spcPct val="90000"/>
              </a:lnSpc>
              <a:spcAft>
                <a:spcPts val="600"/>
              </a:spcAft>
            </a:pPr>
            <a:r>
              <a:rPr lang="en-US" sz="2400" dirty="0">
                <a:gradFill>
                  <a:gsLst>
                    <a:gs pos="2917">
                      <a:schemeClr val="tx1"/>
                    </a:gs>
                    <a:gs pos="30000">
                      <a:schemeClr val="tx1"/>
                    </a:gs>
                  </a:gsLst>
                  <a:lin ang="5400000" scaled="0"/>
                </a:gradFill>
              </a:rPr>
              <a:t>Trained on 100 images</a:t>
            </a:r>
          </a:p>
          <a:p>
            <a:pPr>
              <a:lnSpc>
                <a:spcPct val="90000"/>
              </a:lnSpc>
              <a:spcAft>
                <a:spcPts val="600"/>
              </a:spcAft>
            </a:pPr>
            <a:r>
              <a:rPr lang="en-US" sz="2400" dirty="0">
                <a:gradFill>
                  <a:gsLst>
                    <a:gs pos="2917">
                      <a:schemeClr val="tx1"/>
                    </a:gs>
                    <a:gs pos="30000">
                      <a:schemeClr val="tx1"/>
                    </a:gs>
                  </a:gsLst>
                  <a:lin ang="5400000" scaled="0"/>
                </a:gradFill>
              </a:rPr>
              <a:t>2k iterations</a:t>
            </a:r>
          </a:p>
        </p:txBody>
      </p:sp>
      <p:sp>
        <p:nvSpPr>
          <p:cNvPr id="8" name="TextBox 7">
            <a:extLst>
              <a:ext uri="{FF2B5EF4-FFF2-40B4-BE49-F238E27FC236}">
                <a16:creationId xmlns:a16="http://schemas.microsoft.com/office/drawing/2014/main" id="{32F0376F-5C8F-4070-8908-ED004283364F}"/>
              </a:ext>
            </a:extLst>
          </p:cNvPr>
          <p:cNvSpPr txBox="1"/>
          <p:nvPr/>
        </p:nvSpPr>
        <p:spPr>
          <a:xfrm>
            <a:off x="274639" y="4183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4:</a:t>
            </a:r>
          </a:p>
          <a:p>
            <a:pPr>
              <a:lnSpc>
                <a:spcPct val="90000"/>
              </a:lnSpc>
              <a:spcAft>
                <a:spcPts val="600"/>
              </a:spcAft>
            </a:pPr>
            <a:r>
              <a:rPr lang="en-US" sz="2400" dirty="0">
                <a:gradFill>
                  <a:gsLst>
                    <a:gs pos="2917">
                      <a:schemeClr val="tx1"/>
                    </a:gs>
                    <a:gs pos="30000">
                      <a:schemeClr val="tx1"/>
                    </a:gs>
                  </a:gsLst>
                  <a:lin ang="5400000" scaled="0"/>
                </a:gradFill>
              </a:rPr>
              <a:t>Trained on 330 images</a:t>
            </a:r>
          </a:p>
          <a:p>
            <a:pPr>
              <a:lnSpc>
                <a:spcPct val="90000"/>
              </a:lnSpc>
              <a:spcAft>
                <a:spcPts val="600"/>
              </a:spcAft>
            </a:pPr>
            <a:r>
              <a:rPr lang="en-US" sz="2400" dirty="0">
                <a:gradFill>
                  <a:gsLst>
                    <a:gs pos="2917">
                      <a:schemeClr val="tx1"/>
                    </a:gs>
                    <a:gs pos="30000">
                      <a:schemeClr val="tx1"/>
                    </a:gs>
                  </a:gsLst>
                  <a:lin ang="5400000" scaled="0"/>
                </a:gradFill>
              </a:rPr>
              <a:t>4k iterations</a:t>
            </a:r>
          </a:p>
        </p:txBody>
      </p:sp>
    </p:spTree>
    <p:extLst>
      <p:ext uri="{BB962C8B-B14F-4D97-AF65-F5344CB8AC3E}">
        <p14:creationId xmlns:p14="http://schemas.microsoft.com/office/powerpoint/2010/main" val="25233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err="1"/>
              <a:t>Featurizing</a:t>
            </a:r>
            <a:r>
              <a:rPr lang="en-US" dirty="0"/>
              <a:t> images at scale for building custom image classifier</a:t>
            </a:r>
          </a:p>
        </p:txBody>
      </p:sp>
    </p:spTree>
    <p:extLst>
      <p:ext uri="{BB962C8B-B14F-4D97-AF65-F5344CB8AC3E}">
        <p14:creationId xmlns:p14="http://schemas.microsoft.com/office/powerpoint/2010/main" val="31281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6095998" cy="917575"/>
          </a:xfrm>
        </p:spPr>
        <p:txBody>
          <a:bodyPr/>
          <a:lstStyle/>
          <a:p>
            <a:r>
              <a:rPr lang="en-US" dirty="0"/>
              <a:t>Featurizing images:</a:t>
            </a:r>
            <a:br>
              <a:rPr lang="en-US" dirty="0"/>
            </a:br>
            <a:r>
              <a:rPr lang="en-US" dirty="0"/>
              <a:t>the shallow end of deep learning</a:t>
            </a:r>
          </a:p>
        </p:txBody>
      </p:sp>
      <p:sp>
        <p:nvSpPr>
          <p:cNvPr id="6" name="Text Placeholder 5" descr="http://blog.revolutionanalytics.com/2017/09/wood-knots.html&#10;" title="Link to a blog post about image featurization"/>
          <p:cNvSpPr>
            <a:spLocks noGrp="1"/>
          </p:cNvSpPr>
          <p:nvPr>
            <p:ph type="body" sz="quarter" idx="10"/>
          </p:nvPr>
        </p:nvSpPr>
        <p:spPr>
          <a:xfrm>
            <a:off x="292101" y="3123125"/>
            <a:ext cx="5410135" cy="1791260"/>
          </a:xfrm>
        </p:spPr>
        <p:txBody>
          <a:bodyPr/>
          <a:lstStyle/>
          <a:p>
            <a:r>
              <a:rPr lang="en-US" dirty="0">
                <a:hlinkClick r:id="rId3"/>
              </a:rPr>
              <a:t>http://blog.revolutionanalytics.com/2017/09/wood-knots.html</a:t>
            </a:r>
            <a:endParaRPr lang="en-US" dirty="0"/>
          </a:p>
          <a:p>
            <a:endParaRPr lang="en-US" dirty="0"/>
          </a:p>
        </p:txBody>
      </p:sp>
      <p:pic>
        <p:nvPicPr>
          <p:cNvPr id="2" name="Picture 1" title="Revolutions Blog post on Featurizing images using Microsoft ML Server">
            <a:extLst>
              <a:ext uri="{FF2B5EF4-FFF2-40B4-BE49-F238E27FC236}">
                <a16:creationId xmlns:a16="http://schemas.microsoft.com/office/drawing/2014/main" id="{4C6A3DEF-49BE-490E-98DD-3EF829A5E6A5}"/>
              </a:ext>
            </a:extLst>
          </p:cNvPr>
          <p:cNvPicPr>
            <a:picLocks noChangeAspect="1"/>
          </p:cNvPicPr>
          <p:nvPr/>
        </p:nvPicPr>
        <p:blipFill>
          <a:blip r:embed="rId4"/>
          <a:stretch>
            <a:fillRect/>
          </a:stretch>
        </p:blipFill>
        <p:spPr>
          <a:xfrm>
            <a:off x="6370637" y="373062"/>
            <a:ext cx="5210175" cy="6391275"/>
          </a:xfrm>
          <a:prstGeom prst="rect">
            <a:avLst/>
          </a:prstGeom>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343939"/>
            <a:ext cx="11887200" cy="3619452"/>
          </a:xfrm>
        </p:spPr>
        <p:txBody>
          <a:bodyPr/>
          <a:lstStyle/>
          <a:p>
            <a:r>
              <a:rPr lang="en-US" sz="2400" dirty="0"/>
              <a:t>Starting with Microsoft R Server 9.1, the </a:t>
            </a:r>
            <a:r>
              <a:rPr lang="en-US" sz="2400" dirty="0" err="1"/>
              <a:t>MicrosoftML</a:t>
            </a:r>
            <a:r>
              <a:rPr lang="en-US" sz="2400" dirty="0"/>
              <a:t> package has added support for pre-trained deep neural network models for image featurization.</a:t>
            </a:r>
          </a:p>
          <a:p>
            <a:endParaRPr lang="en-US" sz="2400" dirty="0"/>
          </a:p>
          <a:p>
            <a:r>
              <a:rPr lang="en-US" sz="2400" dirty="0"/>
              <a:t>We can now use the following four deep neural network models trained on ImageNet data set to extract features from images.</a:t>
            </a:r>
          </a:p>
          <a:p>
            <a:pPr lvl="1"/>
            <a:r>
              <a:rPr lang="en-US" sz="1800" dirty="0">
                <a:latin typeface="+mj-lt"/>
              </a:rPr>
              <a:t>ResNet-18</a:t>
            </a:r>
          </a:p>
          <a:p>
            <a:pPr lvl="1"/>
            <a:r>
              <a:rPr lang="en-US" sz="1800" dirty="0">
                <a:latin typeface="+mj-lt"/>
              </a:rPr>
              <a:t>ResNet-50</a:t>
            </a:r>
          </a:p>
          <a:p>
            <a:pPr lvl="1"/>
            <a:r>
              <a:rPr lang="en-US" sz="1800" dirty="0">
                <a:latin typeface="+mj-lt"/>
              </a:rPr>
              <a:t>ResNet-101</a:t>
            </a:r>
          </a:p>
          <a:p>
            <a:pPr lvl="1"/>
            <a:r>
              <a:rPr lang="en-US" sz="1800" dirty="0" err="1">
                <a:latin typeface="+mj-lt"/>
              </a:rPr>
              <a:t>AlexNet</a:t>
            </a:r>
            <a:endParaRPr lang="en-US" sz="1800" dirty="0">
              <a:latin typeface="+mj-lt"/>
            </a:endParaRPr>
          </a:p>
          <a:p>
            <a:pPr marL="0" indent="0">
              <a:buNone/>
            </a:pPr>
            <a:endParaRPr lang="en-US" sz="2400" dirty="0"/>
          </a:p>
        </p:txBody>
      </p:sp>
      <p:sp>
        <p:nvSpPr>
          <p:cNvPr id="2" name="Title 1"/>
          <p:cNvSpPr>
            <a:spLocks noGrp="1"/>
          </p:cNvSpPr>
          <p:nvPr>
            <p:ph type="title"/>
          </p:nvPr>
        </p:nvSpPr>
        <p:spPr/>
        <p:txBody>
          <a:bodyPr/>
          <a:lstStyle/>
          <a:p>
            <a:r>
              <a:rPr lang="en-US" dirty="0"/>
              <a:t>Image Featurization in Microsoft ML Server</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lexNet architecture.">
            <a:extLst>
              <a:ext uri="{FF2B5EF4-FFF2-40B4-BE49-F238E27FC236}">
                <a16:creationId xmlns:a16="http://schemas.microsoft.com/office/drawing/2014/main" id="{2CFD754C-CF89-4845-BE81-5E4E752BD776}"/>
              </a:ext>
            </a:extLst>
          </p:cNvPr>
          <p:cNvPicPr>
            <a:picLocks noChangeAspect="1"/>
          </p:cNvPicPr>
          <p:nvPr/>
        </p:nvPicPr>
        <p:blipFill>
          <a:blip r:embed="rId3"/>
          <a:stretch>
            <a:fillRect/>
          </a:stretch>
        </p:blipFill>
        <p:spPr>
          <a:xfrm>
            <a:off x="2865437" y="4069437"/>
            <a:ext cx="6234736" cy="2628225"/>
          </a:xfrm>
          <a:prstGeom prst="rect">
            <a:avLst/>
          </a:prstGeom>
        </p:spPr>
      </p:pic>
      <p:sp>
        <p:nvSpPr>
          <p:cNvPr id="10" name="TextBox 9">
            <a:extLst>
              <a:ext uri="{FF2B5EF4-FFF2-40B4-BE49-F238E27FC236}">
                <a16:creationId xmlns:a16="http://schemas.microsoft.com/office/drawing/2014/main" id="{D63DA5A4-A16D-4A89-B6D9-373EF88F841C}"/>
              </a:ext>
            </a:extLst>
          </p:cNvPr>
          <p:cNvSpPr txBox="1"/>
          <p:nvPr/>
        </p:nvSpPr>
        <p:spPr>
          <a:xfrm>
            <a:off x="980523" y="5069617"/>
            <a:ext cx="19611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Input image</a:t>
            </a:r>
          </a:p>
        </p:txBody>
      </p:sp>
      <p:sp>
        <p:nvSpPr>
          <p:cNvPr id="11" name="Rectangle 10">
            <a:extLst>
              <a:ext uri="{FF2B5EF4-FFF2-40B4-BE49-F238E27FC236}">
                <a16:creationId xmlns:a16="http://schemas.microsoft.com/office/drawing/2014/main" id="{82FC0171-6D64-4F27-8F87-C7A48DA03F76}"/>
              </a:ext>
            </a:extLst>
          </p:cNvPr>
          <p:cNvSpPr/>
          <p:nvPr/>
        </p:nvSpPr>
        <p:spPr bwMode="auto">
          <a:xfrm>
            <a:off x="8428037" y="4259262"/>
            <a:ext cx="381000" cy="2209800"/>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39D23A8E-B9A5-448D-BE80-7439ABF35389}"/>
              </a:ext>
            </a:extLst>
          </p:cNvPr>
          <p:cNvSpPr txBox="1"/>
          <p:nvPr/>
        </p:nvSpPr>
        <p:spPr>
          <a:xfrm>
            <a:off x="9023973" y="4069437"/>
            <a:ext cx="2454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Output features</a:t>
            </a:r>
          </a:p>
        </p:txBody>
      </p:sp>
      <p:sp>
        <p:nvSpPr>
          <p:cNvPr id="13" name="Rectangle 12">
            <a:extLst>
              <a:ext uri="{FF2B5EF4-FFF2-40B4-BE49-F238E27FC236}">
                <a16:creationId xmlns:a16="http://schemas.microsoft.com/office/drawing/2014/main" id="{5D75EA1D-EA28-4F81-A86B-984FE3782408}"/>
              </a:ext>
            </a:extLst>
          </p:cNvPr>
          <p:cNvSpPr/>
          <p:nvPr/>
        </p:nvSpPr>
        <p:spPr bwMode="auto">
          <a:xfrm>
            <a:off x="2865437" y="4069437"/>
            <a:ext cx="609600" cy="262822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2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err="1"/>
              <a:t>Featurizing</a:t>
            </a:r>
            <a:r>
              <a:rPr lang="en-US" dirty="0"/>
              <a:t> Images at Scale</a:t>
            </a:r>
          </a:p>
        </p:txBody>
      </p:sp>
      <p:sp>
        <p:nvSpPr>
          <p:cNvPr id="3" name="Rectangle 2">
            <a:extLst>
              <a:ext uri="{FF2B5EF4-FFF2-40B4-BE49-F238E27FC236}">
                <a16:creationId xmlns:a16="http://schemas.microsoft.com/office/drawing/2014/main" id="{7F1CF3E9-A98F-49C3-890A-36BA70DE11E6}"/>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2A</a:t>
            </a:r>
          </a:p>
        </p:txBody>
      </p:sp>
    </p:spTree>
    <p:extLst>
      <p:ext uri="{BB962C8B-B14F-4D97-AF65-F5344CB8AC3E}">
        <p14:creationId xmlns:p14="http://schemas.microsoft.com/office/powerpoint/2010/main" val="5745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2179058"/>
          </a:xfrm>
        </p:spPr>
        <p:txBody>
          <a:bodyPr/>
          <a:lstStyle/>
          <a:p>
            <a:r>
              <a:rPr lang="en-US" dirty="0"/>
              <a:t>Visualizing image feature vectors as embeddings</a:t>
            </a:r>
          </a:p>
        </p:txBody>
      </p:sp>
      <p:sp>
        <p:nvSpPr>
          <p:cNvPr id="3" name="Rectangle 2">
            <a:extLst>
              <a:ext uri="{FF2B5EF4-FFF2-40B4-BE49-F238E27FC236}">
                <a16:creationId xmlns:a16="http://schemas.microsoft.com/office/drawing/2014/main" id="{7F1CF3E9-A98F-49C3-890A-36BA70DE11E6}"/>
              </a:ext>
            </a:extLst>
          </p:cNvPr>
          <p:cNvSpPr/>
          <p:nvPr/>
        </p:nvSpPr>
        <p:spPr>
          <a:xfrm>
            <a:off x="8873251" y="220662"/>
            <a:ext cx="328487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2B</a:t>
            </a:r>
          </a:p>
        </p:txBody>
      </p:sp>
    </p:spTree>
    <p:extLst>
      <p:ext uri="{BB962C8B-B14F-4D97-AF65-F5344CB8AC3E}">
        <p14:creationId xmlns:p14="http://schemas.microsoft.com/office/powerpoint/2010/main" val="35203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images</a:t>
            </a:r>
          </a:p>
        </p:txBody>
      </p:sp>
      <p:sp>
        <p:nvSpPr>
          <p:cNvPr id="3" name="Rectangle 2">
            <a:extLst>
              <a:ext uri="{FF2B5EF4-FFF2-40B4-BE49-F238E27FC236}">
                <a16:creationId xmlns:a16="http://schemas.microsoft.com/office/drawing/2014/main" id="{CF7F387D-BA5E-4953-8EB7-E47D9F66627C}"/>
              </a:ext>
            </a:extLst>
          </p:cNvPr>
          <p:cNvSpPr/>
          <p:nvPr/>
        </p:nvSpPr>
        <p:spPr>
          <a:xfrm>
            <a:off x="8852411" y="220662"/>
            <a:ext cx="332655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2C</a:t>
            </a:r>
          </a:p>
        </p:txBody>
      </p:sp>
    </p:spTree>
    <p:extLst>
      <p:ext uri="{BB962C8B-B14F-4D97-AF65-F5344CB8AC3E}">
        <p14:creationId xmlns:p14="http://schemas.microsoft.com/office/powerpoint/2010/main" val="26486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A7A4E1-B429-4F30-AC07-3D001122E072}"/>
              </a:ext>
            </a:extLst>
          </p:cNvPr>
          <p:cNvSpPr/>
          <p:nvPr/>
        </p:nvSpPr>
        <p:spPr>
          <a:xfrm>
            <a:off x="353153" y="144462"/>
            <a:ext cx="11277600" cy="6314549"/>
          </a:xfrm>
          <a:prstGeom prst="rect">
            <a:avLst/>
          </a:prstGeom>
        </p:spPr>
        <p:txBody>
          <a:bodyPr wrap="square">
            <a:spAutoFit/>
          </a:bodyPr>
          <a:lstStyle/>
          <a:p>
            <a:pPr>
              <a:spcBef>
                <a:spcPts val="1200"/>
              </a:spcBef>
              <a:spcAft>
                <a:spcPts val="300"/>
              </a:spcAft>
            </a:pPr>
            <a:r>
              <a:rPr lang="en-US" sz="2600" dirty="0">
                <a:solidFill>
                  <a:srgbClr val="000000"/>
                </a:solidFill>
                <a:latin typeface="Georgia" panose="02040502050405020303" pitchFamily="18" charset="0"/>
                <a:ea typeface="Times New Roman" panose="02020603050405020304" pitchFamily="18" charset="0"/>
              </a:rPr>
              <a:t>Query strategies</a:t>
            </a:r>
            <a:r>
              <a:rPr lang="en-US" sz="1200" dirty="0">
                <a:solidFill>
                  <a:srgbClr val="54595D"/>
                </a:solidFill>
                <a:latin typeface="Arial" panose="020B0604020202020204" pitchFamily="34" charset="0"/>
                <a:ea typeface="Times New Roman" panose="02020603050405020304" pitchFamily="18" charset="0"/>
              </a:rPr>
              <a:t>[</a:t>
            </a:r>
            <a:r>
              <a:rPr lang="en-US" sz="1200" u="sng" dirty="0">
                <a:solidFill>
                  <a:srgbClr val="0B0080"/>
                </a:solidFill>
                <a:latin typeface="Arial" panose="020B0604020202020204" pitchFamily="34" charset="0"/>
                <a:ea typeface="Times New Roman" panose="02020603050405020304" pitchFamily="18" charset="0"/>
                <a:hlinkClick r:id="rId3" tooltip="Edit section: Query strategies"/>
              </a:rPr>
              <a:t>edit</a:t>
            </a:r>
            <a:r>
              <a:rPr lang="en-US" sz="1200" dirty="0">
                <a:solidFill>
                  <a:srgbClr val="54595D"/>
                </a:solidFill>
                <a:latin typeface="Arial" panose="020B0604020202020204" pitchFamily="34" charset="0"/>
                <a:ea typeface="Times New Roman" panose="02020603050405020304" pitchFamily="18" charset="0"/>
              </a:rPr>
              <a:t>]</a:t>
            </a:r>
            <a:endParaRPr lang="en-US" b="1" dirty="0">
              <a:latin typeface="Calibri" panose="020F0502020204030204" pitchFamily="34" charset="0"/>
              <a:ea typeface="Calibri" panose="020F0502020204030204" pitchFamily="34" charset="0"/>
            </a:endParaRPr>
          </a:p>
          <a:p>
            <a:pPr>
              <a:spcBef>
                <a:spcPts val="600"/>
              </a:spcBef>
              <a:spcAft>
                <a:spcPts val="600"/>
              </a:spcAft>
            </a:pPr>
            <a:r>
              <a:rPr lang="en-US" dirty="0">
                <a:solidFill>
                  <a:srgbClr val="222222"/>
                </a:solidFill>
                <a:latin typeface="Arial" panose="020B0604020202020204" pitchFamily="34" charset="0"/>
                <a:ea typeface="Calibri" panose="020F0502020204030204" pitchFamily="34" charset="0"/>
              </a:rPr>
              <a:t>Algorithms for determining which data points should be labeled can be organized into a number of different categories:</a:t>
            </a:r>
            <a:r>
              <a:rPr lang="en-US" u="sng" baseline="30000" dirty="0">
                <a:solidFill>
                  <a:srgbClr val="0B0080"/>
                </a:solidFill>
                <a:latin typeface="Arial" panose="020B0604020202020204" pitchFamily="34" charset="0"/>
                <a:ea typeface="Calibri" panose="020F0502020204030204" pitchFamily="34" charset="0"/>
                <a:hlinkClick r:id="rId4"/>
              </a:rPr>
              <a:t>[1]</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Uncertainty sampling: </a:t>
            </a:r>
            <a:r>
              <a:rPr lang="en-US" dirty="0">
                <a:solidFill>
                  <a:srgbClr val="222222"/>
                </a:solidFill>
                <a:latin typeface="Arial" panose="020B0604020202020204" pitchFamily="34" charset="0"/>
                <a:ea typeface="Calibri" panose="020F0502020204030204" pitchFamily="34" charset="0"/>
              </a:rPr>
              <a:t>label those points for which the current model is least certain as to what the correct output should be</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Query by committee:</a:t>
            </a:r>
            <a:r>
              <a:rPr lang="en-US" dirty="0">
                <a:solidFill>
                  <a:srgbClr val="222222"/>
                </a:solidFill>
                <a:latin typeface="Arial" panose="020B0604020202020204" pitchFamily="34" charset="0"/>
                <a:ea typeface="Calibri" panose="020F0502020204030204" pitchFamily="34" charset="0"/>
              </a:rPr>
              <a:t> a variety of models are trained on the current labeled data, and vote on the output for unlabeled data; label those points for which the "committee" disagrees the most</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model change: </a:t>
            </a:r>
            <a:r>
              <a:rPr lang="en-US" dirty="0">
                <a:solidFill>
                  <a:srgbClr val="222222"/>
                </a:solidFill>
                <a:latin typeface="Arial" panose="020B0604020202020204" pitchFamily="34" charset="0"/>
                <a:ea typeface="Calibri" panose="020F0502020204030204" pitchFamily="34" charset="0"/>
              </a:rPr>
              <a:t>label those points that would most change the current model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error reduction:</a:t>
            </a:r>
            <a:r>
              <a:rPr lang="en-US" dirty="0">
                <a:solidFill>
                  <a:srgbClr val="222222"/>
                </a:solidFill>
                <a:latin typeface="Arial" panose="020B0604020202020204" pitchFamily="34" charset="0"/>
                <a:ea typeface="Calibri" panose="020F0502020204030204" pitchFamily="34" charset="0"/>
              </a:rPr>
              <a:t> label those points that would most reduce the model's generalization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Variance reduction:</a:t>
            </a:r>
            <a:r>
              <a:rPr lang="en-US" dirty="0">
                <a:solidFill>
                  <a:srgbClr val="222222"/>
                </a:solidFill>
                <a:latin typeface="Arial" panose="020B0604020202020204" pitchFamily="34" charset="0"/>
                <a:ea typeface="Calibri" panose="020F0502020204030204" pitchFamily="34" charset="0"/>
              </a:rPr>
              <a:t> label those points that would minimize output variance, which is one of the components of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Balance exploration and exploitation:</a:t>
            </a:r>
            <a:r>
              <a:rPr lang="en-US" dirty="0">
                <a:solidFill>
                  <a:srgbClr val="222222"/>
                </a:solidFill>
                <a:latin typeface="Arial" panose="020B0604020202020204" pitchFamily="34" charset="0"/>
                <a:ea typeface="Calibri" panose="020F0502020204030204" pitchFamily="34" charset="0"/>
              </a:rPr>
              <a:t> the choice of examples to label is seen as a dilemma between the exploration and the exploitation over the data space representation. This strategy manages this compromise by modelling the active learning problem as a contextual bandit problem. For example, </a:t>
            </a:r>
            <a:r>
              <a:rPr lang="en-US" dirty="0" err="1">
                <a:solidFill>
                  <a:srgbClr val="222222"/>
                </a:solidFill>
                <a:latin typeface="Arial" panose="020B0604020202020204" pitchFamily="34" charset="0"/>
                <a:ea typeface="Calibri" panose="020F0502020204030204" pitchFamily="34" charset="0"/>
              </a:rPr>
              <a:t>Bouneffouf</a:t>
            </a:r>
            <a:r>
              <a:rPr lang="en-US" dirty="0">
                <a:solidFill>
                  <a:srgbClr val="222222"/>
                </a:solidFill>
                <a:latin typeface="Arial" panose="020B0604020202020204" pitchFamily="34" charset="0"/>
                <a:ea typeface="Calibri" panose="020F0502020204030204" pitchFamily="34" charset="0"/>
              </a:rPr>
              <a:t> et al.</a:t>
            </a:r>
            <a:r>
              <a:rPr lang="en-US" u="sng" baseline="30000" dirty="0">
                <a:solidFill>
                  <a:srgbClr val="0B0080"/>
                </a:solidFill>
                <a:latin typeface="Arial" panose="020B0604020202020204" pitchFamily="34" charset="0"/>
                <a:ea typeface="Calibri" panose="020F0502020204030204" pitchFamily="34" charset="0"/>
                <a:hlinkClick r:id="rId5"/>
              </a:rPr>
              <a:t>[7]</a:t>
            </a:r>
            <a:r>
              <a:rPr lang="en-US" dirty="0">
                <a:solidFill>
                  <a:srgbClr val="222222"/>
                </a:solidFill>
                <a:latin typeface="Arial" panose="020B0604020202020204" pitchFamily="34" charset="0"/>
                <a:ea typeface="Calibri" panose="020F0502020204030204" pitchFamily="34" charset="0"/>
              </a:rPr>
              <a:t> propose a sequential algorithm named Active Thompson Sampling (ATS), which, in each round, assigns a sampling distribution on the pool, samples one point from this distribution, and queries the oracle for this sample point label.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Exponentiated Gradient Exploration for Active Learning:</a:t>
            </a:r>
            <a:r>
              <a:rPr lang="en-US" u="sng" baseline="30000" dirty="0">
                <a:solidFill>
                  <a:srgbClr val="0B0080"/>
                </a:solidFill>
                <a:latin typeface="Arial" panose="020B0604020202020204" pitchFamily="34" charset="0"/>
                <a:ea typeface="Calibri" panose="020F0502020204030204" pitchFamily="34" charset="0"/>
                <a:hlinkClick r:id="rId6"/>
              </a:rPr>
              <a:t>[8]</a:t>
            </a:r>
            <a:r>
              <a:rPr lang="en-US" dirty="0">
                <a:solidFill>
                  <a:srgbClr val="222222"/>
                </a:solidFill>
                <a:latin typeface="Arial" panose="020B0604020202020204" pitchFamily="34" charset="0"/>
                <a:ea typeface="Calibri" panose="020F0502020204030204" pitchFamily="34" charset="0"/>
              </a:rPr>
              <a:t> In this paper, the author proposes a sequential algorithm named exponentiated gradient (EG)-active that can improve any active learning algorithm by an optimal random exploration.</a:t>
            </a:r>
            <a:endParaRPr lang="en-US" sz="1100" dirty="0">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E04575D4-40E0-482F-97A3-0B78EDC1A73F}"/>
              </a:ext>
            </a:extLst>
          </p:cNvPr>
          <p:cNvSpPr txBox="1"/>
          <p:nvPr/>
        </p:nvSpPr>
        <p:spPr>
          <a:xfrm>
            <a:off x="4237037" y="6200461"/>
            <a:ext cx="7391400" cy="794064"/>
          </a:xfrm>
          <a:prstGeom prst="rect">
            <a:avLst/>
          </a:prstGeom>
          <a:noFill/>
        </p:spPr>
        <p:txBody>
          <a:bodyPr wrap="square" lIns="182880" tIns="146304" rIns="182880" bIns="146304" rtlCol="0">
            <a:spAutoFit/>
          </a:bodyPr>
          <a:lstStyle/>
          <a:p>
            <a:r>
              <a:rPr lang="en-US" i="1" dirty="0"/>
              <a:t>Wikipedia: Active learning (machine learning)</a:t>
            </a:r>
            <a:endParaRPr lang="en-US" sz="1600" i="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7"/>
              </a:rPr>
              <a:t>https://en.wikipedia.org/w/index.php?title=Active_learning_(machine_learning)</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69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6250763" cy="3730252"/>
          </a:xfrm>
        </p:spPr>
        <p:txBody>
          <a:bodyPr/>
          <a:lstStyle/>
          <a:p>
            <a:r>
              <a:rPr lang="en-US" sz="2400" dirty="0"/>
              <a:t>Active Learning intersperses labelling of samples with incremental re-training. The currently trained model is used to select new samples to label. There are variety of approaches for selecting samples, depending on the data and model.</a:t>
            </a:r>
          </a:p>
          <a:p>
            <a:endParaRPr lang="en-US" sz="2400" dirty="0"/>
          </a:p>
          <a:p>
            <a:r>
              <a:rPr lang="en-US" sz="2400" dirty="0"/>
              <a:t>Data (unlabeled) is often easier to come by than expert labelers</a:t>
            </a:r>
          </a:p>
          <a:p>
            <a:pPr marL="0" indent="0">
              <a:buNone/>
            </a:pPr>
            <a:endParaRPr lang="en-US" sz="2400" dirty="0"/>
          </a:p>
        </p:txBody>
      </p:sp>
      <p:sp>
        <p:nvSpPr>
          <p:cNvPr id="2" name="Title 1"/>
          <p:cNvSpPr>
            <a:spLocks noGrp="1"/>
          </p:cNvSpPr>
          <p:nvPr>
            <p:ph type="title"/>
          </p:nvPr>
        </p:nvSpPr>
        <p:spPr/>
        <p:txBody>
          <a:bodyPr/>
          <a:lstStyle/>
          <a:p>
            <a:r>
              <a:rPr lang="en-US" dirty="0"/>
              <a:t>Active Learning</a:t>
            </a:r>
            <a:endParaRPr lang="en-US" sz="4000" dirty="0">
              <a:gradFill>
                <a:gsLst>
                  <a:gs pos="21538">
                    <a:schemeClr val="tx1"/>
                  </a:gs>
                  <a:gs pos="33000">
                    <a:schemeClr val="tx1"/>
                  </a:gs>
                </a:gsLst>
                <a:lin ang="5400000" scaled="0"/>
              </a:gradFill>
            </a:endParaRPr>
          </a:p>
        </p:txBody>
      </p:sp>
      <p:pic>
        <p:nvPicPr>
          <p:cNvPr id="4" name="Picture 3">
            <a:extLst>
              <a:ext uri="{FF2B5EF4-FFF2-40B4-BE49-F238E27FC236}">
                <a16:creationId xmlns:a16="http://schemas.microsoft.com/office/drawing/2014/main" id="{AEA01D66-F11A-41C7-9C4D-AA78EB9EACB6}"/>
              </a:ext>
            </a:extLst>
          </p:cNvPr>
          <p:cNvPicPr>
            <a:picLocks noChangeAspect="1"/>
          </p:cNvPicPr>
          <p:nvPr/>
        </p:nvPicPr>
        <p:blipFill>
          <a:blip r:embed="rId3"/>
          <a:stretch>
            <a:fillRect/>
          </a:stretch>
        </p:blipFill>
        <p:spPr>
          <a:xfrm>
            <a:off x="6904037" y="2049462"/>
            <a:ext cx="5353050" cy="2783650"/>
          </a:xfrm>
          <a:prstGeom prst="rect">
            <a:avLst/>
          </a:prstGeom>
        </p:spPr>
      </p:pic>
      <p:sp>
        <p:nvSpPr>
          <p:cNvPr id="5" name="TextBox 4">
            <a:extLst>
              <a:ext uri="{FF2B5EF4-FFF2-40B4-BE49-F238E27FC236}">
                <a16:creationId xmlns:a16="http://schemas.microsoft.com/office/drawing/2014/main" id="{1E476D08-A00C-46F2-B019-FE8EABB57A9F}"/>
              </a:ext>
            </a:extLst>
          </p:cNvPr>
          <p:cNvSpPr txBox="1"/>
          <p:nvPr/>
        </p:nvSpPr>
        <p:spPr>
          <a:xfrm>
            <a:off x="6751637" y="4833112"/>
            <a:ext cx="535305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Image taken from https://www.crowdflower.com</a:t>
            </a:r>
          </a:p>
        </p:txBody>
      </p:sp>
    </p:spTree>
    <p:extLst>
      <p:ext uri="{BB962C8B-B14F-4D97-AF65-F5344CB8AC3E}">
        <p14:creationId xmlns:p14="http://schemas.microsoft.com/office/powerpoint/2010/main" val="303908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4616648"/>
          </a:xfrm>
        </p:spPr>
        <p:txBody>
          <a:bodyPr/>
          <a:lstStyle/>
          <a:p>
            <a:r>
              <a:rPr lang="en-US" dirty="0">
                <a:solidFill>
                  <a:schemeClr val="accent1">
                    <a:lumMod val="75000"/>
                  </a:schemeClr>
                </a:solidFill>
              </a:rPr>
              <a:t>Use Case 1:</a:t>
            </a:r>
            <a:br>
              <a:rPr lang="en-US" dirty="0">
                <a:solidFill>
                  <a:schemeClr val="accent1">
                    <a:lumMod val="75000"/>
                  </a:schemeClr>
                </a:solidFill>
              </a:rPr>
            </a:br>
            <a:r>
              <a:rPr lang="en-US" dirty="0">
                <a:solidFill>
                  <a:schemeClr val="accent1">
                    <a:lumMod val="75000"/>
                  </a:schemeClr>
                </a:solidFill>
              </a:rPr>
              <a:t>active learning for text classification</a:t>
            </a:r>
            <a:br>
              <a:rPr lang="en-US" dirty="0"/>
            </a:br>
            <a:br>
              <a:rPr lang="en-US" dirty="0"/>
            </a:br>
            <a:r>
              <a:rPr lang="en-US" sz="3200" dirty="0"/>
              <a:t>data, data everywhere</a:t>
            </a:r>
          </a:p>
        </p:txBody>
      </p:sp>
    </p:spTree>
    <p:extLst>
      <p:ext uri="{BB962C8B-B14F-4D97-AF65-F5344CB8AC3E}">
        <p14:creationId xmlns:p14="http://schemas.microsoft.com/office/powerpoint/2010/main" val="22075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D72-0F19-4304-91A5-1DC79661E439}"/>
              </a:ext>
            </a:extLst>
          </p:cNvPr>
          <p:cNvSpPr>
            <a:spLocks noGrp="1"/>
          </p:cNvSpPr>
          <p:nvPr>
            <p:ph type="title"/>
          </p:nvPr>
        </p:nvSpPr>
        <p:spPr>
          <a:xfrm>
            <a:off x="597674" y="156780"/>
            <a:ext cx="3659966" cy="2373668"/>
          </a:xfrm>
        </p:spPr>
        <p:txBody>
          <a:bodyPr/>
          <a:lstStyle/>
          <a:p>
            <a:r>
              <a:rPr lang="en-US" dirty="0"/>
              <a:t>Wikipedia detox dataset</a:t>
            </a:r>
          </a:p>
        </p:txBody>
      </p:sp>
      <p:pic>
        <p:nvPicPr>
          <p:cNvPr id="4" name="Picture 3">
            <a:extLst>
              <a:ext uri="{FF2B5EF4-FFF2-40B4-BE49-F238E27FC236}">
                <a16:creationId xmlns:a16="http://schemas.microsoft.com/office/drawing/2014/main" id="{BFE1AF5C-CDFD-4867-B82E-A9278EBC00A3}"/>
              </a:ext>
            </a:extLst>
          </p:cNvPr>
          <p:cNvPicPr>
            <a:picLocks noChangeAspect="1"/>
          </p:cNvPicPr>
          <p:nvPr/>
        </p:nvPicPr>
        <p:blipFill>
          <a:blip r:embed="rId3"/>
          <a:stretch>
            <a:fillRect/>
          </a:stretch>
        </p:blipFill>
        <p:spPr>
          <a:xfrm>
            <a:off x="4629938" y="96106"/>
            <a:ext cx="6783457" cy="1524000"/>
          </a:xfrm>
          <a:prstGeom prst="rect">
            <a:avLst/>
          </a:prstGeom>
        </p:spPr>
      </p:pic>
      <p:sp>
        <p:nvSpPr>
          <p:cNvPr id="5" name="Rectangle 4">
            <a:extLst>
              <a:ext uri="{FF2B5EF4-FFF2-40B4-BE49-F238E27FC236}">
                <a16:creationId xmlns:a16="http://schemas.microsoft.com/office/drawing/2014/main" id="{07D07A58-1F67-4620-A980-FE0EC5ACD1C9}"/>
              </a:ext>
            </a:extLst>
          </p:cNvPr>
          <p:cNvSpPr/>
          <p:nvPr/>
        </p:nvSpPr>
        <p:spPr>
          <a:xfrm>
            <a:off x="9750644" y="1515668"/>
            <a:ext cx="2383986" cy="369332"/>
          </a:xfrm>
          <a:prstGeom prst="rect">
            <a:avLst/>
          </a:prstGeom>
        </p:spPr>
        <p:txBody>
          <a:bodyPr wrap="none">
            <a:spAutoFit/>
          </a:bodyPr>
          <a:lstStyle/>
          <a:p>
            <a:r>
              <a:rPr lang="en-US" dirty="0">
                <a:solidFill>
                  <a:srgbClr val="000000"/>
                </a:solidFill>
                <a:latin typeface="Lucida Grande"/>
              </a:rPr>
              <a:t> </a:t>
            </a:r>
            <a:r>
              <a:rPr lang="en-US" b="1" dirty="0">
                <a:solidFill>
                  <a:srgbClr val="000000"/>
                </a:solidFill>
                <a:latin typeface="Lucida Grande"/>
                <a:hlinkClick r:id="rId4"/>
              </a:rPr>
              <a:t>arXiv:1610.08914v2</a:t>
            </a:r>
            <a:endParaRPr lang="en-US" dirty="0"/>
          </a:p>
        </p:txBody>
      </p:sp>
      <p:sp>
        <p:nvSpPr>
          <p:cNvPr id="8" name="Oval 7">
            <a:extLst>
              <a:ext uri="{FF2B5EF4-FFF2-40B4-BE49-F238E27FC236}">
                <a16:creationId xmlns:a16="http://schemas.microsoft.com/office/drawing/2014/main" id="{3DDDC130-CBAD-4AC6-A949-0083918544DF}"/>
              </a:ext>
            </a:extLst>
          </p:cNvPr>
          <p:cNvSpPr/>
          <p:nvPr/>
        </p:nvSpPr>
        <p:spPr bwMode="auto">
          <a:xfrm>
            <a:off x="827457" y="3525891"/>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115k labeled cases</a:t>
            </a:r>
          </a:p>
        </p:txBody>
      </p:sp>
      <p:sp>
        <p:nvSpPr>
          <p:cNvPr id="9" name="Oval 8">
            <a:extLst>
              <a:ext uri="{FF2B5EF4-FFF2-40B4-BE49-F238E27FC236}">
                <a16:creationId xmlns:a16="http://schemas.microsoft.com/office/drawing/2014/main" id="{FAC0BABB-2C9B-450F-B8C4-D55B68064CC8}"/>
              </a:ext>
            </a:extLst>
          </p:cNvPr>
          <p:cNvSpPr/>
          <p:nvPr/>
        </p:nvSpPr>
        <p:spPr bwMode="auto">
          <a:xfrm>
            <a:off x="827457" y="5630862"/>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95M unlabeled cases</a:t>
            </a:r>
          </a:p>
        </p:txBody>
      </p:sp>
      <p:sp>
        <p:nvSpPr>
          <p:cNvPr id="10" name="Oval 9">
            <a:extLst>
              <a:ext uri="{FF2B5EF4-FFF2-40B4-BE49-F238E27FC236}">
                <a16:creationId xmlns:a16="http://schemas.microsoft.com/office/drawing/2014/main" id="{F7C3E99D-4694-4029-97F9-D9D376615ECB}"/>
              </a:ext>
            </a:extLst>
          </p:cNvPr>
          <p:cNvSpPr/>
          <p:nvPr/>
        </p:nvSpPr>
        <p:spPr bwMode="auto">
          <a:xfrm>
            <a:off x="5628057" y="5065252"/>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Test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(10k)</a:t>
            </a:r>
          </a:p>
        </p:txBody>
      </p:sp>
      <p:sp>
        <p:nvSpPr>
          <p:cNvPr id="11" name="Oval 10">
            <a:extLst>
              <a:ext uri="{FF2B5EF4-FFF2-40B4-BE49-F238E27FC236}">
                <a16:creationId xmlns:a16="http://schemas.microsoft.com/office/drawing/2014/main" id="{8B35730A-8B17-43E5-B851-2A446C4E89F1}"/>
              </a:ext>
            </a:extLst>
          </p:cNvPr>
          <p:cNvSpPr/>
          <p:nvPr/>
        </p:nvSpPr>
        <p:spPr bwMode="auto">
          <a:xfrm>
            <a:off x="5628057" y="1900149"/>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Preliminary training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(40 cases)</a:t>
            </a:r>
          </a:p>
        </p:txBody>
      </p:sp>
      <p:sp>
        <p:nvSpPr>
          <p:cNvPr id="12" name="Oval 11">
            <a:extLst>
              <a:ext uri="{FF2B5EF4-FFF2-40B4-BE49-F238E27FC236}">
                <a16:creationId xmlns:a16="http://schemas.microsoft.com/office/drawing/2014/main" id="{213CDB10-556E-420C-82F1-964C14ECD8FB}"/>
              </a:ext>
            </a:extLst>
          </p:cNvPr>
          <p:cNvSpPr/>
          <p:nvPr/>
        </p:nvSpPr>
        <p:spPr bwMode="auto">
          <a:xfrm>
            <a:off x="5628056" y="3439510"/>
            <a:ext cx="3430183"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Pseudo-unlabeled cases</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(105k)</a:t>
            </a:r>
          </a:p>
        </p:txBody>
      </p:sp>
      <p:cxnSp>
        <p:nvCxnSpPr>
          <p:cNvPr id="19" name="Straight Arrow Connector 18">
            <a:extLst>
              <a:ext uri="{FF2B5EF4-FFF2-40B4-BE49-F238E27FC236}">
                <a16:creationId xmlns:a16="http://schemas.microsoft.com/office/drawing/2014/main" id="{18022030-AD8F-489B-8E0C-91C0564EEE16}"/>
              </a:ext>
            </a:extLst>
          </p:cNvPr>
          <p:cNvCxnSpPr>
            <a:cxnSpLocks/>
            <a:stCxn id="8" idx="6"/>
            <a:endCxn id="12" idx="2"/>
          </p:cNvCxnSpPr>
          <p:nvPr/>
        </p:nvCxnSpPr>
        <p:spPr>
          <a:xfrm flipV="1">
            <a:off x="4027857" y="4069809"/>
            <a:ext cx="1600199" cy="8638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10D2F-6E0E-49FE-ACF8-9D365C5A5426}"/>
              </a:ext>
            </a:extLst>
          </p:cNvPr>
          <p:cNvCxnSpPr>
            <a:cxnSpLocks/>
            <a:stCxn id="8" idx="6"/>
            <a:endCxn id="11" idx="2"/>
          </p:cNvCxnSpPr>
          <p:nvPr/>
        </p:nvCxnSpPr>
        <p:spPr>
          <a:xfrm flipV="1">
            <a:off x="4027857" y="2530448"/>
            <a:ext cx="1600200" cy="162574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553B17-EB8C-4727-8306-66A3BFB20A67}"/>
              </a:ext>
            </a:extLst>
          </p:cNvPr>
          <p:cNvCxnSpPr>
            <a:cxnSpLocks/>
            <a:stCxn id="8" idx="6"/>
            <a:endCxn id="10" idx="2"/>
          </p:cNvCxnSpPr>
          <p:nvPr/>
        </p:nvCxnSpPr>
        <p:spPr>
          <a:xfrm>
            <a:off x="4027857" y="4156190"/>
            <a:ext cx="1600200" cy="153936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4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02B00-F3C2-40EC-8E84-ADD148E17A7B}"/>
              </a:ext>
            </a:extLst>
          </p:cNvPr>
          <p:cNvPicPr>
            <a:picLocks noChangeAspect="1"/>
          </p:cNvPicPr>
          <p:nvPr/>
        </p:nvPicPr>
        <p:blipFill>
          <a:blip r:embed="rId3"/>
          <a:stretch>
            <a:fillRect/>
          </a:stretch>
        </p:blipFill>
        <p:spPr>
          <a:xfrm>
            <a:off x="5151437" y="172573"/>
            <a:ext cx="6706536" cy="6649378"/>
          </a:xfrm>
          <a:prstGeom prst="rect">
            <a:avLst/>
          </a:prstGeom>
        </p:spPr>
      </p:pic>
      <p:sp>
        <p:nvSpPr>
          <p:cNvPr id="2" name="TextBox 1">
            <a:extLst>
              <a:ext uri="{FF2B5EF4-FFF2-40B4-BE49-F238E27FC236}">
                <a16:creationId xmlns:a16="http://schemas.microsoft.com/office/drawing/2014/main" id="{502609BA-4F8F-445F-A680-15E498A87BC9}"/>
              </a:ext>
            </a:extLst>
          </p:cNvPr>
          <p:cNvSpPr txBox="1"/>
          <p:nvPr/>
        </p:nvSpPr>
        <p:spPr>
          <a:xfrm>
            <a:off x="198437" y="754062"/>
            <a:ext cx="4800600" cy="24437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Low complexity models work better  with small training sets.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more data more complex models may give better performance.</a:t>
            </a:r>
          </a:p>
        </p:txBody>
      </p:sp>
    </p:spTree>
    <p:extLst>
      <p:ext uri="{BB962C8B-B14F-4D97-AF65-F5344CB8AC3E}">
        <p14:creationId xmlns:p14="http://schemas.microsoft.com/office/powerpoint/2010/main" val="29432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889e55c-35cf-43c7-aaf4-cf2500919dd8"/>
    <ds:schemaRef ds:uri="http://schemas.microsoft.com/office/2006/metadata/properties"/>
    <ds:schemaRef ds:uri="http://purl.org/dc/elements/1.1/"/>
    <ds:schemaRef ds:uri="230e9df3-be65-4c73-a93b-d1236ebd677e"/>
    <ds:schemaRef ds:uri="http://schemas.microsoft.com/sharepoint/v3"/>
    <ds:schemaRef ds:uri="04e01bb1-6d80-42e9-ae53-416b1e8aa845"/>
    <ds:schemaRef ds:uri="http://www.w3.org/XML/1998/namespace"/>
    <ds:schemaRef ds:uri="http://purl.org/dc/dcmitype/"/>
  </ds:schemaRefs>
</ds:datastoreItem>
</file>

<file path=customXml/itemProps2.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155. Inchiosa_Horton_Paunic_Singliar_Chang</Template>
  <TotalTime>7432</TotalTime>
  <Words>3925</Words>
  <Application>Microsoft Office PowerPoint</Application>
  <PresentationFormat>Custom</PresentationFormat>
  <Paragraphs>350</Paragraphs>
  <Slides>58</Slides>
  <Notes>47</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58</vt:i4>
      </vt:variant>
    </vt:vector>
  </HeadingPairs>
  <TitlesOfParts>
    <vt:vector size="77" baseType="lpstr">
      <vt:lpstr>BatangChe</vt:lpstr>
      <vt:lpstr>Algerian</vt:lpstr>
      <vt:lpstr>AngsanaUPC</vt:lpstr>
      <vt:lpstr>Arial</vt:lpstr>
      <vt:lpstr>Arial Rounded MT Bold</vt:lpstr>
      <vt:lpstr>Bodoni MT</vt:lpstr>
      <vt:lpstr>Calibri</vt:lpstr>
      <vt:lpstr>Consolas</vt:lpstr>
      <vt:lpstr>Georgia</vt:lpstr>
      <vt:lpstr>Lucida Grande</vt:lpstr>
      <vt:lpstr>Segoe UI</vt:lpstr>
      <vt:lpstr>Segoe UI Light</vt:lpstr>
      <vt:lpstr>Segoe UI Semibold</vt:lpstr>
      <vt:lpstr>Segoe UI Semilight</vt:lpstr>
      <vt:lpstr>SFMono-Regular</vt:lpstr>
      <vt:lpstr>Symbol</vt:lpstr>
      <vt:lpstr>Times New Roman</vt:lpstr>
      <vt:lpstr>Wingdings</vt:lpstr>
      <vt:lpstr>5-50166_Machine_Learning_AI_&amp;_Data_Science_Conference_Template</vt:lpstr>
      <vt:lpstr>Hands-on Tutorial: Active learning and transfer learning at scale with R and Python    </vt:lpstr>
      <vt:lpstr>Setting up your Virtual Machine</vt:lpstr>
      <vt:lpstr>Note: please, download assets for exersize</vt:lpstr>
      <vt:lpstr>PowerPoint Presentation</vt:lpstr>
      <vt:lpstr>Use Cases</vt:lpstr>
      <vt:lpstr>Active Learning</vt:lpstr>
      <vt:lpstr>Use Case 1: active learning for text classification  data, data everywhere</vt:lpstr>
      <vt:lpstr>Wikipedia detox dataset</vt:lpstr>
      <vt:lpstr>PowerPoint Presentation</vt:lpstr>
      <vt:lpstr>[Ali’s Featurization SLIDES]</vt:lpstr>
      <vt:lpstr>[Ali shows notebook about featurization https://github.com/Azure/active-learning-workshop/tree/azLM/text_featurization/lm_finetune ]</vt:lpstr>
      <vt:lpstr>Active Learning by Uncertainty Sampling</vt:lpstr>
      <vt:lpstr>Algorithm Sketch</vt:lpstr>
      <vt:lpstr>Learning curves show expected gains from Active Learning</vt:lpstr>
      <vt:lpstr>Uncertainty Sampling</vt:lpstr>
      <vt:lpstr>Three uncertainty-sampling sample selection methods</vt:lpstr>
      <vt:lpstr>Query Synthesis</vt:lpstr>
      <vt:lpstr>Selective Sampling</vt:lpstr>
      <vt:lpstr>Pool-based Sampling</vt:lpstr>
      <vt:lpstr>Active learning for text classification https://github.com/Azure/active-learning-workshop/tree/master/text_classification </vt:lpstr>
      <vt:lpstr>How Uncertainty Sampling Fails</vt:lpstr>
      <vt:lpstr>How Sampling Fails</vt:lpstr>
      <vt:lpstr>Working in the Version Space</vt:lpstr>
      <vt:lpstr>PowerPoint Presentation</vt:lpstr>
      <vt:lpstr>Uncertainty about uncertainty</vt:lpstr>
      <vt:lpstr>Hyperparameter Tuning Using mmlspark</vt:lpstr>
      <vt:lpstr>https://github.com/Azure/active-learning-workshop/blob/master/text_classification/tuning/find-best-model.ipynb </vt:lpstr>
      <vt:lpstr>Serving the Model Using mmlspark</vt:lpstr>
      <vt:lpstr>https://github.com/Azure/active-learning-workshop/blob/master/deployment/TextClassificationWithMMLSpark.ipynb </vt:lpstr>
      <vt:lpstr>Intermission</vt:lpstr>
      <vt:lpstr>Use Case 2:  Building a custom image classifier for wood knots</vt:lpstr>
      <vt:lpstr>Note: please, download assets for exersize</vt:lpstr>
      <vt:lpstr>Domain: Wood Knots and Lumber Grading</vt:lpstr>
      <vt:lpstr>Data: pictures of boards</vt:lpstr>
      <vt:lpstr>Types of wood knots</vt:lpstr>
      <vt:lpstr>Active Learning for Object Detection</vt:lpstr>
      <vt:lpstr>Two phase approach</vt:lpstr>
      <vt:lpstr>DNN Based Object detection</vt:lpstr>
      <vt:lpstr>Intro to Object Detection: Convolutions</vt:lpstr>
      <vt:lpstr>Intro to Object Detection: CNN</vt:lpstr>
      <vt:lpstr>Intro to Object Detection: Region-based CNNs</vt:lpstr>
      <vt:lpstr>Tensorflow Object Detection API</vt:lpstr>
      <vt:lpstr>Pipeline for data labeling</vt:lpstr>
      <vt:lpstr>Label initial dataset and get predictions</vt:lpstr>
      <vt:lpstr>Train model #2 and get predictions</vt:lpstr>
      <vt:lpstr>Review pre-labeled images</vt:lpstr>
      <vt:lpstr>Review pre-tagging results (model 1)</vt:lpstr>
      <vt:lpstr>Review pre-tagging results (model 2)</vt:lpstr>
      <vt:lpstr>Review pre-tagging results (model 3)</vt:lpstr>
      <vt:lpstr>Training loss</vt:lpstr>
      <vt:lpstr>Featurizing images at scale for building custom image classifier</vt:lpstr>
      <vt:lpstr>Featurizing images: the shallow end of deep learning</vt:lpstr>
      <vt:lpstr>Image Featurization in Microsoft ML Server</vt:lpstr>
      <vt:lpstr>Featurizing Images at Scale</vt:lpstr>
      <vt:lpstr>Visualizing image feature vectors as embeddings</vt:lpstr>
      <vt:lpstr>Active learning on images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Vanja Paunic</dc:creator>
  <cp:keywords>machine learning; AI ＆ Data Science Conference</cp:keywords>
  <dc:description>Template: Mitchell Derrey, Silver Fox Productions_x000d_
Formatting: _x000d_
Audience Type:</dc:description>
  <cp:lastModifiedBy>Olga Liakhovich</cp:lastModifiedBy>
  <cp:revision>151</cp:revision>
  <dcterms:created xsi:type="dcterms:W3CDTF">2017-12-04T21:06:47Z</dcterms:created>
  <dcterms:modified xsi:type="dcterms:W3CDTF">2018-08-19T14:52:56Z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vapaunic@microsoft.com</vt:lpwstr>
  </property>
  <property fmtid="{D5CDD505-2E9C-101B-9397-08002B2CF9AE}" pid="17" name="MSIP_Label_f42aa342-8706-4288-bd11-ebb85995028c_SetDate">
    <vt:lpwstr>2017-12-04T21:08:56.3795668Z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